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9144000" cy="5143500" type="screen16x9"/>
  <p:notesSz cx="6858000" cy="9144000"/>
  <p:embeddedFontLst>
    <p:embeddedFont>
      <p:font typeface="Bree Serif" panose="020B0604020202020204" charset="0"/>
      <p:regular r:id="rId46"/>
    </p:embeddedFont>
    <p:embeddedFont>
      <p:font typeface="Helvetica" panose="020B0604020202020204" pitchFamily="34" charset="0"/>
      <p:regular r:id="rId47"/>
      <p:bold r:id="rId48"/>
      <p:italic r:id="rId49"/>
      <p:boldItalic r:id="rId50"/>
    </p:embeddedFont>
    <p:embeddedFont>
      <p:font typeface="Satisfy"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45"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1620340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125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257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6956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661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2051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1338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0421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30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20274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05449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8058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78571"/>
              <a:buFont typeface="Arial"/>
              <a:buNone/>
            </a:pPr>
            <a:r>
              <a:rPr lang="en" sz="1400">
                <a:solidFill>
                  <a:schemeClr val="dk2"/>
                </a:solidFill>
              </a:rPr>
              <a:t>This is Robin. She’s a student, but she’s loved to read for years. She’s dealing with her classes, homework, and a job, but she wants to write a novel. She’s decided she can devote an hour to her project every night to write.</a:t>
            </a:r>
          </a:p>
          <a:p>
            <a:pPr lvl="0" rtl="0">
              <a:lnSpc>
                <a:spcPct val="115000"/>
              </a:lnSpc>
              <a:spcBef>
                <a:spcPts val="0"/>
              </a:spcBef>
              <a:spcAft>
                <a:spcPts val="1600"/>
              </a:spcAft>
              <a:buClr>
                <a:schemeClr val="dk1"/>
              </a:buClr>
              <a:buSzPct val="78571"/>
              <a:buFont typeface="Arial"/>
              <a:buNone/>
            </a:pPr>
            <a:r>
              <a:rPr lang="en" sz="1400">
                <a:solidFill>
                  <a:schemeClr val="dk2"/>
                </a:solidFill>
              </a:rPr>
              <a:t>Robin comes up with ideas everywhere for her book, but she keeps losing whatever paper she writes them down on.</a:t>
            </a:r>
          </a:p>
          <a:p>
            <a:pPr lvl="0" rtl="0">
              <a:lnSpc>
                <a:spcPct val="115000"/>
              </a:lnSpc>
              <a:spcBef>
                <a:spcPts val="0"/>
              </a:spcBef>
              <a:spcAft>
                <a:spcPts val="1600"/>
              </a:spcAft>
              <a:buClr>
                <a:schemeClr val="dk1"/>
              </a:buClr>
              <a:buSzPct val="78571"/>
              <a:buFont typeface="Arial"/>
              <a:buNone/>
            </a:pPr>
            <a:r>
              <a:rPr lang="en" sz="1400">
                <a:solidFill>
                  <a:schemeClr val="dk2"/>
                </a:solidFill>
              </a:rPr>
              <a:t>Robin also struggles keeping her characters and her plot in order, since she just started and she’s been writing them all over the place.</a:t>
            </a:r>
          </a:p>
          <a:p>
            <a:pPr lvl="0">
              <a:spcBef>
                <a:spcPts val="0"/>
              </a:spcBef>
              <a:buNone/>
            </a:pPr>
            <a:endParaRPr/>
          </a:p>
        </p:txBody>
      </p:sp>
    </p:spTree>
    <p:extLst>
      <p:ext uri="{BB962C8B-B14F-4D97-AF65-F5344CB8AC3E}">
        <p14:creationId xmlns:p14="http://schemas.microsoft.com/office/powerpoint/2010/main" val="757259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31698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36162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3165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0201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21319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112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380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88143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768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7951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78571"/>
              <a:buFont typeface="Arial"/>
              <a:buNone/>
            </a:pPr>
            <a:r>
              <a:rPr lang="en" sz="1400">
                <a:solidFill>
                  <a:schemeClr val="dk2"/>
                </a:solidFill>
              </a:rPr>
              <a:t>Robin’s on her feet a lot, and can’t always write down her ideas so they get lost, and her characters are all out of order… she wants to write, she really does, but she barely has any time for anything. </a:t>
            </a:r>
          </a:p>
          <a:p>
            <a:pPr lvl="0" rtl="0">
              <a:lnSpc>
                <a:spcPct val="115000"/>
              </a:lnSpc>
              <a:spcBef>
                <a:spcPts val="0"/>
              </a:spcBef>
              <a:spcAft>
                <a:spcPts val="1600"/>
              </a:spcAft>
              <a:buClr>
                <a:schemeClr val="dk1"/>
              </a:buClr>
              <a:buSzPct val="78571"/>
              <a:buFont typeface="Arial"/>
              <a:buNone/>
            </a:pPr>
            <a:r>
              <a:rPr lang="en" sz="1400">
                <a:solidFill>
                  <a:schemeClr val="dk2"/>
                </a:solidFill>
              </a:rPr>
              <a:t>She keeps forgetting her ideas, and she keeps losing track of her characters and where her plot points go… no matter how much she wants to remember them…</a:t>
            </a:r>
          </a:p>
          <a:p>
            <a:pPr lvl="0" rtl="0">
              <a:lnSpc>
                <a:spcPct val="115000"/>
              </a:lnSpc>
              <a:spcBef>
                <a:spcPts val="0"/>
              </a:spcBef>
              <a:spcAft>
                <a:spcPts val="1600"/>
              </a:spcAft>
              <a:buClr>
                <a:schemeClr val="dk1"/>
              </a:buClr>
              <a:buSzPct val="78571"/>
              <a:buFont typeface="Arial"/>
              <a:buNone/>
            </a:pPr>
            <a:r>
              <a:rPr lang="en" sz="1400">
                <a:solidFill>
                  <a:schemeClr val="dk2"/>
                </a:solidFill>
              </a:rPr>
              <a:t>She’s on the verge of giving up.</a:t>
            </a:r>
          </a:p>
          <a:p>
            <a:pPr lvl="0">
              <a:spcBef>
                <a:spcPts val="0"/>
              </a:spcBef>
              <a:buNone/>
            </a:pPr>
            <a:endParaRPr/>
          </a:p>
        </p:txBody>
      </p:sp>
    </p:spTree>
    <p:extLst>
      <p:ext uri="{BB962C8B-B14F-4D97-AF65-F5344CB8AC3E}">
        <p14:creationId xmlns:p14="http://schemas.microsoft.com/office/powerpoint/2010/main" val="281645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6074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82148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890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4189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3886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45239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3200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1944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63065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78571"/>
              <a:buFont typeface="Arial"/>
              <a:buNone/>
            </a:pPr>
            <a:r>
              <a:rPr lang="en" sz="1400">
                <a:solidFill>
                  <a:schemeClr val="dk2"/>
                </a:solidFill>
              </a:rPr>
              <a:t>Robin is now able to write notes on the go using the quick note feature so she doesn’t lose track of her ideas when she’s busy at work.</a:t>
            </a:r>
          </a:p>
          <a:p>
            <a:pPr lvl="0" rtl="0">
              <a:lnSpc>
                <a:spcPct val="115000"/>
              </a:lnSpc>
              <a:spcBef>
                <a:spcPts val="0"/>
              </a:spcBef>
              <a:spcAft>
                <a:spcPts val="1600"/>
              </a:spcAft>
              <a:buClr>
                <a:schemeClr val="dk1"/>
              </a:buClr>
              <a:buSzPct val="78571"/>
              <a:buFont typeface="Arial"/>
              <a:buNone/>
            </a:pPr>
            <a:r>
              <a:rPr lang="en" sz="1400">
                <a:solidFill>
                  <a:schemeClr val="dk2"/>
                </a:solidFill>
              </a:rPr>
              <a:t>She is also able to keep track of characters and of outline points on her phone so that she is able to develop plot points while bussing tables</a:t>
            </a:r>
          </a:p>
          <a:p>
            <a:pPr lvl="0" rtl="0">
              <a:lnSpc>
                <a:spcPct val="115000"/>
              </a:lnSpc>
              <a:spcBef>
                <a:spcPts val="0"/>
              </a:spcBef>
              <a:spcAft>
                <a:spcPts val="1600"/>
              </a:spcAft>
              <a:buClr>
                <a:schemeClr val="dk1"/>
              </a:buClr>
              <a:buSzPct val="78571"/>
              <a:buFont typeface="Arial"/>
              <a:buNone/>
            </a:pPr>
            <a:r>
              <a:rPr lang="en" sz="1400">
                <a:solidFill>
                  <a:schemeClr val="dk2"/>
                </a:solidFill>
              </a:rPr>
              <a:t>She can then go home and sync all these with the desktop version of the app.</a:t>
            </a:r>
          </a:p>
          <a:p>
            <a:pPr lvl="0">
              <a:spcBef>
                <a:spcPts val="0"/>
              </a:spcBef>
              <a:buNone/>
            </a:pPr>
            <a:endParaRPr/>
          </a:p>
        </p:txBody>
      </p:sp>
    </p:spTree>
    <p:extLst>
      <p:ext uri="{BB962C8B-B14F-4D97-AF65-F5344CB8AC3E}">
        <p14:creationId xmlns:p14="http://schemas.microsoft.com/office/powerpoint/2010/main" val="2193063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5805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1420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068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7349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924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12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1416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996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57" name="Shape 57"/>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4" name="Shape 64"/>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8" name="Shape 68"/>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69" name="Shape 69"/>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70" name="Shape 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3" name="Shape 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76" name="Shape 76"/>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77" name="Shape 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80" name="Shape 8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1"/>
        <p:cNvGrpSpPr/>
        <p:nvPr/>
      </p:nvGrpSpPr>
      <p:grpSpPr>
        <a:xfrm>
          <a:off x="0" y="0"/>
          <a:ext cx="0" cy="0"/>
          <a:chOff x="0" y="0"/>
          <a:chExt cx="0" cy="0"/>
        </a:xfrm>
      </p:grpSpPr>
      <p:sp>
        <p:nvSpPr>
          <p:cNvPr id="82" name="Shape 82"/>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3" name="Shape 83"/>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84" name="Shape 84"/>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85" name="Shape 85"/>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6" name="Shape 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89" name="Shape 8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92" name="Shape 92"/>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93" name="Shape 9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4"/>
        <p:cNvGrpSpPr/>
        <p:nvPr/>
      </p:nvGrpSpPr>
      <p:grpSpPr>
        <a:xfrm>
          <a:off x="0" y="0"/>
          <a:ext cx="0" cy="0"/>
          <a:chOff x="0" y="0"/>
          <a:chExt cx="0" cy="0"/>
        </a:xfrm>
      </p:grpSpPr>
      <p:sp>
        <p:nvSpPr>
          <p:cNvPr id="95" name="Shape 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93C0FF"/>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54" name="Shape 54"/>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sz="9600">
                <a:solidFill>
                  <a:srgbClr val="000000"/>
                </a:solidFill>
                <a:latin typeface="Bree Serif"/>
                <a:ea typeface="Bree Serif"/>
                <a:cs typeface="Bree Serif"/>
                <a:sym typeface="Bree Serif"/>
              </a:rPr>
              <a:t>Out</a:t>
            </a:r>
            <a:r>
              <a:rPr lang="en" sz="9600">
                <a:solidFill>
                  <a:srgbClr val="3674FF"/>
                </a:solidFill>
                <a:latin typeface="Satisfy"/>
                <a:ea typeface="Satisfy"/>
                <a:cs typeface="Satisfy"/>
                <a:sym typeface="Satisfy"/>
              </a:rPr>
              <a:t>Write</a:t>
            </a:r>
          </a:p>
        </p:txBody>
      </p:sp>
      <p:sp>
        <p:nvSpPr>
          <p:cNvPr id="102" name="Shape 102"/>
          <p:cNvSpPr txBox="1">
            <a:spLocks noGrp="1"/>
          </p:cNvSpPr>
          <p:nvPr>
            <p:ph type="subTitle" idx="1"/>
          </p:nvPr>
        </p:nvSpPr>
        <p:spPr>
          <a:xfrm>
            <a:off x="311700" y="2966625"/>
            <a:ext cx="8520600" cy="1598700"/>
          </a:xfrm>
          <a:prstGeom prst="rect">
            <a:avLst/>
          </a:prstGeom>
        </p:spPr>
        <p:txBody>
          <a:bodyPr lIns="91425" tIns="91425" rIns="91425" bIns="91425" anchor="t" anchorCtr="0">
            <a:noAutofit/>
          </a:bodyPr>
          <a:lstStyle/>
          <a:p>
            <a:pPr lvl="0" rtl="0">
              <a:lnSpc>
                <a:spcPct val="115000"/>
              </a:lnSpc>
              <a:spcBef>
                <a:spcPts val="0"/>
              </a:spcBef>
              <a:buNone/>
            </a:pPr>
            <a:r>
              <a:rPr lang="en" sz="1800">
                <a:solidFill>
                  <a:schemeClr val="dk1"/>
                </a:solidFill>
                <a:latin typeface="Bree Serif"/>
                <a:ea typeface="Bree Serif"/>
                <a:cs typeface="Bree Serif"/>
                <a:sym typeface="Bree Serif"/>
              </a:rPr>
              <a:t>Marisa Yamasaki</a:t>
            </a:r>
          </a:p>
          <a:p>
            <a:pPr lvl="0" rtl="0">
              <a:lnSpc>
                <a:spcPct val="115000"/>
              </a:lnSpc>
              <a:spcBef>
                <a:spcPts val="0"/>
              </a:spcBef>
              <a:buNone/>
            </a:pPr>
            <a:r>
              <a:rPr lang="en" sz="1800">
                <a:solidFill>
                  <a:schemeClr val="dk1"/>
                </a:solidFill>
                <a:latin typeface="Bree Serif"/>
                <a:ea typeface="Bree Serif"/>
                <a:cs typeface="Bree Serif"/>
                <a:sym typeface="Bree Serif"/>
              </a:rPr>
              <a:t>Alisha Meherally</a:t>
            </a:r>
          </a:p>
          <a:p>
            <a:pPr lvl="0" rtl="0">
              <a:lnSpc>
                <a:spcPct val="115000"/>
              </a:lnSpc>
              <a:spcBef>
                <a:spcPts val="0"/>
              </a:spcBef>
              <a:buNone/>
            </a:pPr>
            <a:r>
              <a:rPr lang="en" sz="1800">
                <a:solidFill>
                  <a:schemeClr val="dk1"/>
                </a:solidFill>
                <a:latin typeface="Bree Serif"/>
                <a:ea typeface="Bree Serif"/>
                <a:cs typeface="Bree Serif"/>
                <a:sym typeface="Bree Serif"/>
              </a:rPr>
              <a:t>Kevin Jung</a:t>
            </a:r>
          </a:p>
          <a:p>
            <a:pPr lvl="0" rtl="0">
              <a:lnSpc>
                <a:spcPct val="115000"/>
              </a:lnSpc>
              <a:spcBef>
                <a:spcPts val="0"/>
              </a:spcBef>
              <a:buClr>
                <a:schemeClr val="dk1"/>
              </a:buClr>
              <a:buSzPct val="61111"/>
              <a:buFont typeface="Arial"/>
              <a:buNone/>
            </a:pPr>
            <a:r>
              <a:rPr lang="en" sz="1800">
                <a:solidFill>
                  <a:schemeClr val="dk1"/>
                </a:solidFill>
                <a:latin typeface="Bree Serif"/>
                <a:ea typeface="Bree Serif"/>
                <a:cs typeface="Bree Serif"/>
                <a:sym typeface="Bree Serif"/>
              </a:rPr>
              <a:t>Fengjun Dong</a:t>
            </a:r>
          </a:p>
          <a:p>
            <a:pPr lvl="0">
              <a:spcBef>
                <a:spcPts val="0"/>
              </a:spcBef>
              <a:buNone/>
            </a:pPr>
            <a:endParaRPr/>
          </a:p>
        </p:txBody>
      </p:sp>
      <p:pic>
        <p:nvPicPr>
          <p:cNvPr id="103" name="Shape 103" descr="Screen Shot 2017-02-07 at 1.41.48 PM.png"/>
          <p:cNvPicPr preferRelativeResize="0"/>
          <p:nvPr/>
        </p:nvPicPr>
        <p:blipFill>
          <a:blip r:embed="rId3">
            <a:alphaModFix/>
          </a:blip>
          <a:stretch>
            <a:fillRect/>
          </a:stretch>
        </p:blipFill>
        <p:spPr>
          <a:xfrm>
            <a:off x="7065925" y="977474"/>
            <a:ext cx="1064925" cy="1052775"/>
          </a:xfrm>
          <a:prstGeom prst="rect">
            <a:avLst/>
          </a:prstGeom>
          <a:noFill/>
          <a:ln>
            <a:noFill/>
          </a:ln>
        </p:spPr>
      </p:pic>
      <p:sp>
        <p:nvSpPr>
          <p:cNvPr id="104" name="Shape 104"/>
          <p:cNvSpPr txBox="1"/>
          <p:nvPr/>
        </p:nvSpPr>
        <p:spPr>
          <a:xfrm>
            <a:off x="6608237" y="4734775"/>
            <a:ext cx="1980300" cy="228000"/>
          </a:xfrm>
          <a:prstGeom prst="rect">
            <a:avLst/>
          </a:prstGeom>
          <a:noFill/>
          <a:ln>
            <a:noFill/>
          </a:ln>
        </p:spPr>
        <p:txBody>
          <a:bodyPr lIns="91425" tIns="91425" rIns="91425" bIns="91425" anchor="t" anchorCtr="0">
            <a:noAutofit/>
          </a:bodyPr>
          <a:lstStyle/>
          <a:p>
            <a:pPr lvl="0" rtl="0">
              <a:spcBef>
                <a:spcPts val="0"/>
              </a:spcBef>
              <a:buNone/>
            </a:pPr>
            <a:r>
              <a:rPr lang="en" sz="1000"/>
              <a:t>Image from thenounproject.com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p:nvPr/>
        </p:nvSpPr>
        <p:spPr>
          <a:xfrm>
            <a:off x="120475" y="12680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7" name="Shape 167"/>
          <p:cNvSpPr txBox="1">
            <a:spLocks noGrp="1"/>
          </p:cNvSpPr>
          <p:nvPr>
            <p:ph type="body" idx="1"/>
          </p:nvPr>
        </p:nvSpPr>
        <p:spPr>
          <a:xfrm>
            <a:off x="4444850" y="1505725"/>
            <a:ext cx="4170600" cy="2710200"/>
          </a:xfrm>
          <a:prstGeom prst="rect">
            <a:avLst/>
          </a:prstGeom>
        </p:spPr>
        <p:txBody>
          <a:bodyPr lIns="91425" tIns="91425" rIns="91425" bIns="91425" anchor="t" anchorCtr="0">
            <a:noAutofit/>
          </a:bodyPr>
          <a:lstStyle/>
          <a:p>
            <a:pPr marL="457200" lvl="0" indent="-381000" rtl="0">
              <a:lnSpc>
                <a:spcPct val="200000"/>
              </a:lnSpc>
              <a:spcBef>
                <a:spcPts val="0"/>
              </a:spcBef>
              <a:buClr>
                <a:schemeClr val="dk1"/>
              </a:buClr>
              <a:buSzPct val="100000"/>
              <a:buFont typeface="Arial" panose="020B0604020202020204" pitchFamily="34" charset="0"/>
              <a:buChar char="•"/>
            </a:pPr>
            <a:r>
              <a:rPr lang="en" sz="2400" dirty="0"/>
              <a:t>Plot graph</a:t>
            </a:r>
          </a:p>
          <a:p>
            <a:pPr marL="457200" lvl="0" indent="-381000" rtl="0">
              <a:lnSpc>
                <a:spcPct val="200000"/>
              </a:lnSpc>
              <a:spcBef>
                <a:spcPts val="0"/>
              </a:spcBef>
              <a:buClr>
                <a:schemeClr val="dk1"/>
              </a:buClr>
              <a:buSzPct val="100000"/>
              <a:buFont typeface="Arial" panose="020B0604020202020204" pitchFamily="34" charset="0"/>
              <a:buChar char="•"/>
            </a:pPr>
            <a:r>
              <a:rPr lang="en" sz="2400" dirty="0"/>
              <a:t>Character biographies</a:t>
            </a:r>
          </a:p>
          <a:p>
            <a:pPr marL="285750" lvl="0" indent="-285750">
              <a:spcBef>
                <a:spcPts val="0"/>
              </a:spcBef>
              <a:buFont typeface="Arial" panose="020B0604020202020204" pitchFamily="34" charset="0"/>
              <a:buChar char="•"/>
            </a:pPr>
            <a:endParaRPr dirty="0"/>
          </a:p>
        </p:txBody>
      </p:sp>
      <p:sp>
        <p:nvSpPr>
          <p:cNvPr id="168" name="Shape 168"/>
          <p:cNvSpPr txBox="1">
            <a:spLocks noGrp="1"/>
          </p:cNvSpPr>
          <p:nvPr>
            <p:ph type="title"/>
          </p:nvPr>
        </p:nvSpPr>
        <p:spPr>
          <a:xfrm>
            <a:off x="371925" y="120450"/>
            <a:ext cx="8520600" cy="10527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Task 1:</a:t>
            </a:r>
            <a:r>
              <a:rPr lang="en"/>
              <a:t>  </a:t>
            </a:r>
            <a:r>
              <a:rPr lang="en" sz="4800">
                <a:solidFill>
                  <a:srgbClr val="3674FF"/>
                </a:solidFill>
                <a:latin typeface="Satisfy"/>
                <a:ea typeface="Satisfy"/>
                <a:cs typeface="Satisfy"/>
                <a:sym typeface="Satisfy"/>
              </a:rPr>
              <a:t>Outline plots and characters</a:t>
            </a:r>
          </a:p>
        </p:txBody>
      </p:sp>
      <p:pic>
        <p:nvPicPr>
          <p:cNvPr id="169" name="Shape 169" descr="Screen Shot 2017-02-07 at 1.23.09 PM.png"/>
          <p:cNvPicPr preferRelativeResize="0"/>
          <p:nvPr/>
        </p:nvPicPr>
        <p:blipFill>
          <a:blip r:embed="rId3">
            <a:alphaModFix/>
          </a:blip>
          <a:stretch>
            <a:fillRect/>
          </a:stretch>
        </p:blipFill>
        <p:spPr>
          <a:xfrm>
            <a:off x="192749" y="2095950"/>
            <a:ext cx="3576499" cy="2866875"/>
          </a:xfrm>
          <a:prstGeom prst="rect">
            <a:avLst/>
          </a:prstGeom>
          <a:noFill/>
          <a:ln>
            <a:noFill/>
          </a:ln>
        </p:spPr>
      </p:pic>
      <p:sp>
        <p:nvSpPr>
          <p:cNvPr id="170" name="Shape 170"/>
          <p:cNvSpPr txBox="1"/>
          <p:nvPr/>
        </p:nvSpPr>
        <p:spPr>
          <a:xfrm>
            <a:off x="2130950" y="4661625"/>
            <a:ext cx="1638300" cy="301200"/>
          </a:xfrm>
          <a:prstGeom prst="rect">
            <a:avLst/>
          </a:prstGeom>
          <a:noFill/>
          <a:ln>
            <a:noFill/>
          </a:ln>
        </p:spPr>
        <p:txBody>
          <a:bodyPr lIns="91425" tIns="91425" rIns="91425" bIns="91425" anchor="t" anchorCtr="0">
            <a:noAutofit/>
          </a:bodyPr>
          <a:lstStyle/>
          <a:p>
            <a:pPr lv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6" name="Shape 176"/>
          <p:cNvSpPr txBox="1">
            <a:spLocks noGrp="1"/>
          </p:cNvSpPr>
          <p:nvPr>
            <p:ph type="title"/>
          </p:nvPr>
        </p:nvSpPr>
        <p:spPr>
          <a:xfrm>
            <a:off x="311700" y="180025"/>
            <a:ext cx="8520600" cy="867900"/>
          </a:xfrm>
          <a:prstGeom prst="rect">
            <a:avLst/>
          </a:prstGeom>
        </p:spPr>
        <p:txBody>
          <a:bodyPr lIns="91425" tIns="91425" rIns="91425" bIns="91425" anchor="t" anchorCtr="0">
            <a:noAutofit/>
          </a:bodyPr>
          <a:lstStyle/>
          <a:p>
            <a:pPr lvl="0">
              <a:spcBef>
                <a:spcPts val="0"/>
              </a:spcBef>
              <a:buNone/>
            </a:pPr>
            <a:r>
              <a:rPr lang="en" sz="2400">
                <a:latin typeface="Bree Serif"/>
                <a:ea typeface="Bree Serif"/>
                <a:cs typeface="Bree Serif"/>
                <a:sym typeface="Bree Serif"/>
              </a:rPr>
              <a:t>Task 2:</a:t>
            </a:r>
            <a:r>
              <a:rPr lang="en"/>
              <a:t> </a:t>
            </a:r>
            <a:r>
              <a:rPr lang="en" sz="6000">
                <a:solidFill>
                  <a:srgbClr val="3674FF"/>
                </a:solidFill>
                <a:latin typeface="Satisfy"/>
                <a:ea typeface="Satisfy"/>
                <a:cs typeface="Satisfy"/>
                <a:sym typeface="Satisfy"/>
              </a:rPr>
              <a:t>Take notes on the go</a:t>
            </a:r>
          </a:p>
        </p:txBody>
      </p:sp>
      <p:sp>
        <p:nvSpPr>
          <p:cNvPr id="177" name="Shape 177"/>
          <p:cNvSpPr txBox="1">
            <a:spLocks noGrp="1"/>
          </p:cNvSpPr>
          <p:nvPr>
            <p:ph type="body" idx="1"/>
          </p:nvPr>
        </p:nvSpPr>
        <p:spPr>
          <a:xfrm>
            <a:off x="831150" y="1794775"/>
            <a:ext cx="5662500" cy="2774100"/>
          </a:xfrm>
          <a:prstGeom prst="rect">
            <a:avLst/>
          </a:prstGeom>
        </p:spPr>
        <p:txBody>
          <a:bodyPr lIns="91425" tIns="91425" rIns="91425" bIns="91425" anchor="t" anchorCtr="0">
            <a:noAutofit/>
          </a:bodyPr>
          <a:lstStyle/>
          <a:p>
            <a:pPr marL="457200" indent="-381000">
              <a:lnSpc>
                <a:spcPct val="200000"/>
              </a:lnSpc>
              <a:buClr>
                <a:srgbClr val="000000"/>
              </a:buClr>
              <a:buFont typeface="Arial" panose="020B0604020202020204" pitchFamily="34" charset="0"/>
              <a:buChar char="•"/>
            </a:pPr>
            <a:r>
              <a:rPr lang="en" sz="2400" dirty="0"/>
              <a:t>Write ideas throughout the day</a:t>
            </a:r>
          </a:p>
          <a:p>
            <a:pPr marL="1371600" indent="-381000">
              <a:lnSpc>
                <a:spcPct val="200000"/>
              </a:lnSpc>
              <a:buClr>
                <a:srgbClr val="000000"/>
              </a:buClr>
              <a:buFont typeface="Arial" panose="020B0604020202020204" pitchFamily="34" charset="0"/>
              <a:buChar char="•"/>
            </a:pPr>
            <a:r>
              <a:rPr lang="en" sz="2400" dirty="0"/>
              <a:t>Physical notes</a:t>
            </a:r>
          </a:p>
          <a:p>
            <a:pPr marL="1371600" indent="-381000">
              <a:lnSpc>
                <a:spcPct val="200000"/>
              </a:lnSpc>
              <a:buClr>
                <a:srgbClr val="000000"/>
              </a:buClr>
              <a:buFont typeface="Arial" panose="020B0604020202020204" pitchFamily="34" charset="0"/>
              <a:buChar char="•"/>
            </a:pPr>
            <a:r>
              <a:rPr lang="en" sz="2400" dirty="0"/>
              <a:t>Mobile device</a:t>
            </a:r>
          </a:p>
        </p:txBody>
      </p:sp>
      <p:pic>
        <p:nvPicPr>
          <p:cNvPr id="178" name="Shape 178" descr="Screen Shot 2017-02-07 at 1.28.37 PM.png"/>
          <p:cNvPicPr preferRelativeResize="0"/>
          <p:nvPr/>
        </p:nvPicPr>
        <p:blipFill>
          <a:blip r:embed="rId3">
            <a:alphaModFix/>
          </a:blip>
          <a:stretch>
            <a:fillRect/>
          </a:stretch>
        </p:blipFill>
        <p:spPr>
          <a:xfrm>
            <a:off x="8067947" y="1126312"/>
            <a:ext cx="764352" cy="766862"/>
          </a:xfrm>
          <a:prstGeom prst="rect">
            <a:avLst/>
          </a:prstGeom>
          <a:noFill/>
          <a:ln>
            <a:noFill/>
          </a:ln>
        </p:spPr>
      </p:pic>
      <p:pic>
        <p:nvPicPr>
          <p:cNvPr id="179" name="Shape 179" descr="Screen Shot 2017-02-07 at 1.25.03 PM.png"/>
          <p:cNvPicPr preferRelativeResize="0"/>
          <p:nvPr/>
        </p:nvPicPr>
        <p:blipFill>
          <a:blip r:embed="rId4">
            <a:alphaModFix/>
          </a:blip>
          <a:stretch>
            <a:fillRect/>
          </a:stretch>
        </p:blipFill>
        <p:spPr>
          <a:xfrm>
            <a:off x="7311725" y="1971575"/>
            <a:ext cx="1337049" cy="2900874"/>
          </a:xfrm>
          <a:prstGeom prst="rect">
            <a:avLst/>
          </a:prstGeom>
          <a:noFill/>
          <a:ln>
            <a:noFill/>
          </a:ln>
        </p:spPr>
      </p:pic>
      <p:pic>
        <p:nvPicPr>
          <p:cNvPr id="180" name="Shape 180" descr="Screen Shot 2017-02-07 at 1.28.30 PM.png"/>
          <p:cNvPicPr preferRelativeResize="0"/>
          <p:nvPr/>
        </p:nvPicPr>
        <p:blipFill>
          <a:blip r:embed="rId5">
            <a:alphaModFix/>
          </a:blip>
          <a:stretch>
            <a:fillRect/>
          </a:stretch>
        </p:blipFill>
        <p:spPr>
          <a:xfrm>
            <a:off x="6697400" y="1652923"/>
            <a:ext cx="874349" cy="939299"/>
          </a:xfrm>
          <a:prstGeom prst="rect">
            <a:avLst/>
          </a:prstGeom>
          <a:noFill/>
          <a:ln>
            <a:noFill/>
          </a:ln>
        </p:spPr>
      </p:pic>
      <p:sp>
        <p:nvSpPr>
          <p:cNvPr id="181" name="Shape 181"/>
          <p:cNvSpPr txBox="1"/>
          <p:nvPr/>
        </p:nvSpPr>
        <p:spPr>
          <a:xfrm>
            <a:off x="6131250" y="4673425"/>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7" name="Shape 187"/>
          <p:cNvSpPr txBox="1">
            <a:spLocks noGrp="1"/>
          </p:cNvSpPr>
          <p:nvPr>
            <p:ph type="body" idx="1"/>
          </p:nvPr>
        </p:nvSpPr>
        <p:spPr>
          <a:xfrm>
            <a:off x="517950" y="1696525"/>
            <a:ext cx="5866500" cy="2328300"/>
          </a:xfrm>
          <a:prstGeom prst="rect">
            <a:avLst/>
          </a:prstGeom>
        </p:spPr>
        <p:txBody>
          <a:bodyPr lIns="91425" tIns="91425" rIns="91425" bIns="91425" anchor="t" anchorCtr="0">
            <a:noAutofit/>
          </a:bodyPr>
          <a:lstStyle/>
          <a:p>
            <a:pPr marL="457200" lvl="0" indent="-381000" rtl="0">
              <a:lnSpc>
                <a:spcPct val="200000"/>
              </a:lnSpc>
              <a:spcBef>
                <a:spcPts val="0"/>
              </a:spcBef>
              <a:buClr>
                <a:schemeClr val="dk1"/>
              </a:buClr>
              <a:buSzPct val="100000"/>
              <a:buFont typeface="Arial" panose="020B0604020202020204" pitchFamily="34" charset="0"/>
              <a:buChar char="•"/>
            </a:pPr>
            <a:r>
              <a:rPr lang="en" sz="2400" dirty="0"/>
              <a:t>Suggestions tailored to benefit writing</a:t>
            </a:r>
          </a:p>
          <a:p>
            <a:pPr marL="285750" lvl="0" indent="-285750" rtl="0">
              <a:spcBef>
                <a:spcPts val="0"/>
              </a:spcBef>
              <a:buFont typeface="Arial" panose="020B0604020202020204" pitchFamily="34" charset="0"/>
              <a:buChar char="•"/>
            </a:pPr>
            <a:endParaRPr sz="2400" dirty="0"/>
          </a:p>
        </p:txBody>
      </p:sp>
      <p:sp>
        <p:nvSpPr>
          <p:cNvPr id="188" name="Shape 188"/>
          <p:cNvSpPr txBox="1">
            <a:spLocks noGrp="1"/>
          </p:cNvSpPr>
          <p:nvPr>
            <p:ph type="title"/>
          </p:nvPr>
        </p:nvSpPr>
        <p:spPr>
          <a:xfrm>
            <a:off x="311700" y="180025"/>
            <a:ext cx="8520600" cy="8679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Task 3:</a:t>
            </a:r>
            <a:r>
              <a:rPr lang="en"/>
              <a:t> </a:t>
            </a:r>
            <a:r>
              <a:rPr lang="en" sz="4800">
                <a:solidFill>
                  <a:srgbClr val="3674FF"/>
                </a:solidFill>
                <a:latin typeface="Satisfy"/>
                <a:ea typeface="Satisfy"/>
                <a:cs typeface="Satisfy"/>
                <a:sym typeface="Satisfy"/>
              </a:rPr>
              <a:t>Draw inspiration from music</a:t>
            </a:r>
          </a:p>
        </p:txBody>
      </p:sp>
      <p:pic>
        <p:nvPicPr>
          <p:cNvPr id="189" name="Shape 189" descr="Screen Shot 2017-02-07 at 1.12.33 PM.png"/>
          <p:cNvPicPr preferRelativeResize="0"/>
          <p:nvPr/>
        </p:nvPicPr>
        <p:blipFill>
          <a:blip r:embed="rId3">
            <a:alphaModFix/>
          </a:blip>
          <a:stretch>
            <a:fillRect/>
          </a:stretch>
        </p:blipFill>
        <p:spPr>
          <a:xfrm>
            <a:off x="7227300" y="915474"/>
            <a:ext cx="1819075" cy="4107575"/>
          </a:xfrm>
          <a:prstGeom prst="rect">
            <a:avLst/>
          </a:prstGeom>
          <a:noFill/>
          <a:ln>
            <a:noFill/>
          </a:ln>
        </p:spPr>
      </p:pic>
      <p:sp>
        <p:nvSpPr>
          <p:cNvPr id="190" name="Shape 190"/>
          <p:cNvSpPr txBox="1"/>
          <p:nvPr/>
        </p:nvSpPr>
        <p:spPr>
          <a:xfrm>
            <a:off x="6203525" y="4673425"/>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109050"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txBox="1">
            <a:spLocks noGrp="1"/>
          </p:cNvSpPr>
          <p:nvPr>
            <p:ph type="body" idx="1"/>
          </p:nvPr>
        </p:nvSpPr>
        <p:spPr>
          <a:xfrm>
            <a:off x="2710125" y="1646350"/>
            <a:ext cx="6266700" cy="1124100"/>
          </a:xfrm>
          <a:prstGeom prst="rect">
            <a:avLst/>
          </a:prstGeom>
        </p:spPr>
        <p:txBody>
          <a:bodyPr lIns="91425" tIns="91425" rIns="91425" bIns="91425" anchor="t" anchorCtr="0">
            <a:noAutofit/>
          </a:bodyPr>
          <a:lstStyle/>
          <a:p>
            <a:pPr marL="457200" lvl="0" indent="-381000" rtl="0">
              <a:lnSpc>
                <a:spcPct val="200000"/>
              </a:lnSpc>
              <a:spcBef>
                <a:spcPts val="0"/>
              </a:spcBef>
              <a:buClr>
                <a:schemeClr val="dk1"/>
              </a:buClr>
              <a:buSzPct val="100000"/>
              <a:buFont typeface="Arial" panose="020B0604020202020204" pitchFamily="34" charset="0"/>
              <a:buChar char="•"/>
            </a:pPr>
            <a:r>
              <a:rPr lang="en" sz="2400" dirty="0"/>
              <a:t>Suggestions tailored to genre</a:t>
            </a:r>
          </a:p>
        </p:txBody>
      </p:sp>
      <p:sp>
        <p:nvSpPr>
          <p:cNvPr id="197" name="Shape 197"/>
          <p:cNvSpPr txBox="1">
            <a:spLocks noGrp="1"/>
          </p:cNvSpPr>
          <p:nvPr>
            <p:ph type="title"/>
          </p:nvPr>
        </p:nvSpPr>
        <p:spPr>
          <a:xfrm>
            <a:off x="311700" y="180025"/>
            <a:ext cx="8520600" cy="8679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Task 4:</a:t>
            </a:r>
            <a:r>
              <a:rPr lang="en"/>
              <a:t> </a:t>
            </a:r>
            <a:r>
              <a:rPr lang="en" sz="4800">
                <a:solidFill>
                  <a:srgbClr val="3674FF"/>
                </a:solidFill>
                <a:latin typeface="Satisfy"/>
                <a:ea typeface="Satisfy"/>
                <a:cs typeface="Satisfy"/>
                <a:sym typeface="Satisfy"/>
              </a:rPr>
              <a:t>Draw inspiration from reading</a:t>
            </a:r>
          </a:p>
        </p:txBody>
      </p:sp>
      <p:pic>
        <p:nvPicPr>
          <p:cNvPr id="198" name="Shape 198" descr="Screen Shot 2017-02-07 at 1.10.19 PM.png"/>
          <p:cNvPicPr preferRelativeResize="0"/>
          <p:nvPr/>
        </p:nvPicPr>
        <p:blipFill>
          <a:blip r:embed="rId3">
            <a:alphaModFix/>
          </a:blip>
          <a:stretch>
            <a:fillRect/>
          </a:stretch>
        </p:blipFill>
        <p:spPr>
          <a:xfrm>
            <a:off x="120475" y="1152475"/>
            <a:ext cx="1647986" cy="3870574"/>
          </a:xfrm>
          <a:prstGeom prst="rect">
            <a:avLst/>
          </a:prstGeom>
          <a:noFill/>
          <a:ln>
            <a:noFill/>
          </a:ln>
        </p:spPr>
      </p:pic>
      <p:sp>
        <p:nvSpPr>
          <p:cNvPr id="199" name="Shape 199"/>
          <p:cNvSpPr txBox="1"/>
          <p:nvPr/>
        </p:nvSpPr>
        <p:spPr>
          <a:xfrm>
            <a:off x="1132300" y="4673425"/>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txBox="1">
            <a:spLocks noGrp="1"/>
          </p:cNvSpPr>
          <p:nvPr>
            <p:ph type="body" idx="1"/>
          </p:nvPr>
        </p:nvSpPr>
        <p:spPr>
          <a:xfrm>
            <a:off x="311700" y="1662375"/>
            <a:ext cx="4422300" cy="2047800"/>
          </a:xfrm>
          <a:prstGeom prst="rect">
            <a:avLst/>
          </a:prstGeom>
        </p:spPr>
        <p:txBody>
          <a:bodyPr lIns="91425" tIns="91425" rIns="91425" bIns="91425" anchor="t" anchorCtr="0">
            <a:noAutofit/>
          </a:bodyPr>
          <a:lstStyle/>
          <a:p>
            <a:pPr marL="457200" indent="-381000">
              <a:lnSpc>
                <a:spcPct val="200000"/>
              </a:lnSpc>
              <a:buClr>
                <a:schemeClr val="dk1"/>
              </a:buClr>
              <a:buFont typeface="Arial" panose="020B0604020202020204" pitchFamily="34" charset="0"/>
              <a:buChar char="•"/>
            </a:pPr>
            <a:r>
              <a:rPr lang="en" sz="2400" dirty="0"/>
              <a:t>Give and receive feedback</a:t>
            </a:r>
          </a:p>
        </p:txBody>
      </p:sp>
      <p:sp>
        <p:nvSpPr>
          <p:cNvPr id="206" name="Shape 206"/>
          <p:cNvSpPr txBox="1">
            <a:spLocks noGrp="1"/>
          </p:cNvSpPr>
          <p:nvPr>
            <p:ph type="title"/>
          </p:nvPr>
        </p:nvSpPr>
        <p:spPr>
          <a:xfrm>
            <a:off x="311700" y="180025"/>
            <a:ext cx="8520600" cy="8679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Task 5:</a:t>
            </a:r>
            <a:r>
              <a:rPr lang="en"/>
              <a:t> </a:t>
            </a:r>
            <a:r>
              <a:rPr lang="en" sz="4800">
                <a:solidFill>
                  <a:srgbClr val="3674FF"/>
                </a:solidFill>
                <a:latin typeface="Satisfy"/>
                <a:ea typeface="Satisfy"/>
                <a:cs typeface="Satisfy"/>
                <a:sym typeface="Satisfy"/>
              </a:rPr>
              <a:t>Meet other authors</a:t>
            </a:r>
          </a:p>
        </p:txBody>
      </p:sp>
      <p:pic>
        <p:nvPicPr>
          <p:cNvPr id="207" name="Shape 207" descr="Screen Shot 2017-02-07 at 1.09.05 PM.png"/>
          <p:cNvPicPr preferRelativeResize="0"/>
          <p:nvPr/>
        </p:nvPicPr>
        <p:blipFill>
          <a:blip r:embed="rId3">
            <a:alphaModFix/>
          </a:blip>
          <a:stretch>
            <a:fillRect/>
          </a:stretch>
        </p:blipFill>
        <p:spPr>
          <a:xfrm>
            <a:off x="4902977" y="1361175"/>
            <a:ext cx="4143400" cy="3661875"/>
          </a:xfrm>
          <a:prstGeom prst="rect">
            <a:avLst/>
          </a:prstGeom>
          <a:noFill/>
          <a:ln>
            <a:noFill/>
          </a:ln>
        </p:spPr>
      </p:pic>
      <p:sp>
        <p:nvSpPr>
          <p:cNvPr id="208" name="Shape 208"/>
          <p:cNvSpPr txBox="1"/>
          <p:nvPr/>
        </p:nvSpPr>
        <p:spPr>
          <a:xfrm>
            <a:off x="7505700" y="1361175"/>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txBox="1">
            <a:spLocks noGrp="1"/>
          </p:cNvSpPr>
          <p:nvPr>
            <p:ph type="body" idx="1"/>
          </p:nvPr>
        </p:nvSpPr>
        <p:spPr>
          <a:xfrm>
            <a:off x="311700" y="1501800"/>
            <a:ext cx="4651200" cy="2549100"/>
          </a:xfrm>
          <a:prstGeom prst="rect">
            <a:avLst/>
          </a:prstGeom>
        </p:spPr>
        <p:txBody>
          <a:bodyPr lIns="91425" tIns="91425" rIns="91425" bIns="91425" anchor="t" anchorCtr="0">
            <a:noAutofit/>
          </a:bodyPr>
          <a:lstStyle/>
          <a:p>
            <a:pPr marL="457200" lvl="0" indent="-381000">
              <a:lnSpc>
                <a:spcPct val="200000"/>
              </a:lnSpc>
              <a:buClr>
                <a:schemeClr val="dk1"/>
              </a:buClr>
              <a:buFont typeface="Arial" panose="020B0604020202020204" pitchFamily="34" charset="0"/>
              <a:buChar char="•"/>
            </a:pPr>
            <a:r>
              <a:rPr lang="en" sz="2400" dirty="0"/>
              <a:t>Interact as a character in a role play forum</a:t>
            </a:r>
          </a:p>
        </p:txBody>
      </p:sp>
      <p:sp>
        <p:nvSpPr>
          <p:cNvPr id="215" name="Shape 215"/>
          <p:cNvSpPr txBox="1">
            <a:spLocks noGrp="1"/>
          </p:cNvSpPr>
          <p:nvPr>
            <p:ph type="title"/>
          </p:nvPr>
        </p:nvSpPr>
        <p:spPr>
          <a:xfrm>
            <a:off x="311700" y="180025"/>
            <a:ext cx="8520600" cy="8679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Task 6:</a:t>
            </a:r>
            <a:r>
              <a:rPr lang="en"/>
              <a:t> </a:t>
            </a:r>
            <a:r>
              <a:rPr lang="en" sz="3600">
                <a:solidFill>
                  <a:srgbClr val="3674FF"/>
                </a:solidFill>
                <a:latin typeface="Satisfy"/>
                <a:ea typeface="Satisfy"/>
                <a:cs typeface="Satisfy"/>
                <a:sym typeface="Satisfy"/>
              </a:rPr>
              <a:t>Develop characters through role play</a:t>
            </a:r>
          </a:p>
        </p:txBody>
      </p:sp>
      <p:pic>
        <p:nvPicPr>
          <p:cNvPr id="216" name="Shape 216" descr="Screen Shot 2017-02-07 at 12.50.29 PM.png"/>
          <p:cNvPicPr preferRelativeResize="0"/>
          <p:nvPr/>
        </p:nvPicPr>
        <p:blipFill>
          <a:blip r:embed="rId3">
            <a:alphaModFix/>
          </a:blip>
          <a:stretch>
            <a:fillRect/>
          </a:stretch>
        </p:blipFill>
        <p:spPr>
          <a:xfrm>
            <a:off x="5753955" y="1047925"/>
            <a:ext cx="3292419" cy="3975124"/>
          </a:xfrm>
          <a:prstGeom prst="rect">
            <a:avLst/>
          </a:prstGeom>
          <a:noFill/>
          <a:ln>
            <a:noFill/>
          </a:ln>
        </p:spPr>
      </p:pic>
      <p:pic>
        <p:nvPicPr>
          <p:cNvPr id="217" name="Shape 217" descr="Screen Shot 2017-02-07 at 1.05.24 PM.png"/>
          <p:cNvPicPr preferRelativeResize="0"/>
          <p:nvPr/>
        </p:nvPicPr>
        <p:blipFill>
          <a:blip r:embed="rId4">
            <a:alphaModFix/>
          </a:blip>
          <a:stretch>
            <a:fillRect/>
          </a:stretch>
        </p:blipFill>
        <p:spPr>
          <a:xfrm>
            <a:off x="4184675" y="3797650"/>
            <a:ext cx="1484949" cy="1225399"/>
          </a:xfrm>
          <a:prstGeom prst="rect">
            <a:avLst/>
          </a:prstGeom>
          <a:noFill/>
          <a:ln>
            <a:noFill/>
          </a:ln>
        </p:spPr>
      </p:pic>
      <p:sp>
        <p:nvSpPr>
          <p:cNvPr id="218" name="Shape 218"/>
          <p:cNvSpPr txBox="1"/>
          <p:nvPr/>
        </p:nvSpPr>
        <p:spPr>
          <a:xfrm>
            <a:off x="2686175" y="4721850"/>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Clr>
                <a:schemeClr val="dk1"/>
              </a:buClr>
              <a:buSzPct val="25000"/>
              <a:buFont typeface="Arial"/>
              <a:buNone/>
            </a:pPr>
            <a:r>
              <a:rPr lang="en" sz="6000">
                <a:latin typeface="Bree Serif"/>
                <a:ea typeface="Bree Serif"/>
                <a:cs typeface="Bree Serif"/>
                <a:sym typeface="Bree Serif"/>
              </a:rPr>
              <a:t>Three </a:t>
            </a:r>
            <a:r>
              <a:rPr lang="en" sz="9600">
                <a:solidFill>
                  <a:srgbClr val="3674FF"/>
                </a:solidFill>
                <a:latin typeface="Satisfy"/>
                <a:ea typeface="Satisfy"/>
                <a:cs typeface="Satisfy"/>
                <a:sym typeface="Satisfy"/>
              </a:rPr>
              <a:t>Designs</a:t>
            </a:r>
          </a:p>
          <a:p>
            <a:pPr lvl="0">
              <a:spcBef>
                <a:spcPts val="0"/>
              </a:spcBef>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Design 1:</a:t>
            </a:r>
            <a:r>
              <a:rPr lang="en"/>
              <a:t>  </a:t>
            </a:r>
            <a:r>
              <a:rPr lang="en" sz="3600">
                <a:solidFill>
                  <a:srgbClr val="3674FF"/>
                </a:solidFill>
                <a:latin typeface="Satisfy"/>
                <a:ea typeface="Satisfy"/>
                <a:cs typeface="Satisfy"/>
                <a:sym typeface="Satisfy"/>
              </a:rPr>
              <a:t>Phone app with desktop compatibility</a:t>
            </a:r>
          </a:p>
        </p:txBody>
      </p:sp>
      <p:pic>
        <p:nvPicPr>
          <p:cNvPr id="1026" name="Picture 2" descr="https://lh4.googleusercontent.com/BAB9z6BsLc8ogN9reYoGyAUw_7VBEm0tIT9iA0Hetwlj5pro2xHNugToYNLOUokKuP4Au3ztWqRlre0MO_owHdtW2G8_pIKRG_zIJGHoq1F4MmHSiIFrHzQcBJG1Gev7WUu5NFbP3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62" y="1303337"/>
            <a:ext cx="2886075" cy="3114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None/>
            </a:pPr>
            <a:r>
              <a:rPr lang="en">
                <a:latin typeface="Bree Serif"/>
                <a:ea typeface="Bree Serif"/>
                <a:cs typeface="Bree Serif"/>
                <a:sym typeface="Bree Serif"/>
              </a:rPr>
              <a:t>Quick </a:t>
            </a:r>
            <a:r>
              <a:rPr lang="en" sz="3600">
                <a:solidFill>
                  <a:srgbClr val="3674FF"/>
                </a:solidFill>
                <a:latin typeface="Satisfy"/>
                <a:ea typeface="Satisfy"/>
                <a:cs typeface="Satisfy"/>
                <a:sym typeface="Satisfy"/>
              </a:rPr>
              <a:t>Notes</a:t>
            </a:r>
          </a:p>
        </p:txBody>
      </p:sp>
      <p:sp>
        <p:nvSpPr>
          <p:cNvPr id="235" name="Shape 235"/>
          <p:cNvSpPr txBox="1">
            <a:spLocks noGrp="1"/>
          </p:cNvSpPr>
          <p:nvPr>
            <p:ph type="body" idx="1"/>
          </p:nvPr>
        </p:nvSpPr>
        <p:spPr>
          <a:xfrm>
            <a:off x="311700" y="1152475"/>
            <a:ext cx="44583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dirty="0"/>
              <a:t>Quickly add in notes in any format</a:t>
            </a:r>
          </a:p>
          <a:p>
            <a:pPr marL="514350" lvl="0" indent="-285750" rtl="0">
              <a:lnSpc>
                <a:spcPct val="150000"/>
              </a:lnSpc>
              <a:spcBef>
                <a:spcPts val="0"/>
              </a:spcBef>
              <a:buFont typeface="Arial" panose="020B0604020202020204" pitchFamily="34" charset="0"/>
              <a:buChar char="•"/>
            </a:pPr>
            <a:r>
              <a:rPr lang="en" dirty="0"/>
              <a:t>Browse through their previous notes</a:t>
            </a:r>
          </a:p>
          <a:p>
            <a:pPr marL="514350" lvl="0" indent="-285750" rtl="0">
              <a:lnSpc>
                <a:spcPct val="150000"/>
              </a:lnSpc>
              <a:spcBef>
                <a:spcPts val="0"/>
              </a:spcBef>
              <a:buFont typeface="Arial" panose="020B0604020202020204" pitchFamily="34" charset="0"/>
              <a:buChar char="•"/>
            </a:pPr>
            <a:r>
              <a:rPr lang="en" dirty="0"/>
              <a:t>Can choose which notes to import and which to delete</a:t>
            </a:r>
          </a:p>
        </p:txBody>
      </p:sp>
      <p:pic>
        <p:nvPicPr>
          <p:cNvPr id="236" name="Shape 236" descr="app sketch notes.png"/>
          <p:cNvPicPr preferRelativeResize="0"/>
          <p:nvPr/>
        </p:nvPicPr>
        <p:blipFill>
          <a:blip r:embed="rId3">
            <a:alphaModFix/>
          </a:blip>
          <a:stretch>
            <a:fillRect/>
          </a:stretch>
        </p:blipFill>
        <p:spPr>
          <a:xfrm>
            <a:off x="4872811" y="0"/>
            <a:ext cx="3740726" cy="514349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None/>
            </a:pPr>
            <a:r>
              <a:rPr lang="en">
                <a:latin typeface="Bree Serif"/>
                <a:ea typeface="Bree Serif"/>
                <a:cs typeface="Bree Serif"/>
                <a:sym typeface="Bree Serif"/>
              </a:rPr>
              <a:t>Character</a:t>
            </a:r>
            <a:r>
              <a:rPr lang="en"/>
              <a:t> </a:t>
            </a:r>
            <a:r>
              <a:rPr lang="en" sz="3600">
                <a:solidFill>
                  <a:srgbClr val="3674FF"/>
                </a:solidFill>
                <a:latin typeface="Satisfy"/>
                <a:ea typeface="Satisfy"/>
                <a:cs typeface="Satisfy"/>
                <a:sym typeface="Satisfy"/>
              </a:rPr>
              <a:t>Bios</a:t>
            </a:r>
          </a:p>
        </p:txBody>
      </p:sp>
      <p:sp>
        <p:nvSpPr>
          <p:cNvPr id="242" name="Shape 242"/>
          <p:cNvSpPr txBox="1">
            <a:spLocks noGrp="1"/>
          </p:cNvSpPr>
          <p:nvPr>
            <p:ph type="body" idx="1"/>
          </p:nvPr>
        </p:nvSpPr>
        <p:spPr>
          <a:xfrm>
            <a:off x="311700" y="1152475"/>
            <a:ext cx="41211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dirty="0"/>
              <a:t>Allows the user to design characters and fill in fields given</a:t>
            </a:r>
          </a:p>
          <a:p>
            <a:pPr marL="514350" lvl="0" indent="-285750" rtl="0">
              <a:lnSpc>
                <a:spcPct val="150000"/>
              </a:lnSpc>
              <a:spcBef>
                <a:spcPts val="0"/>
              </a:spcBef>
              <a:buFont typeface="Arial" panose="020B0604020202020204" pitchFamily="34" charset="0"/>
              <a:buChar char="•"/>
            </a:pPr>
            <a:r>
              <a:rPr lang="en" dirty="0"/>
              <a:t>Can add more easily</a:t>
            </a:r>
          </a:p>
          <a:p>
            <a:pPr marL="514350" lvl="0" indent="-285750" rtl="0">
              <a:lnSpc>
                <a:spcPct val="150000"/>
              </a:lnSpc>
              <a:spcBef>
                <a:spcPts val="0"/>
              </a:spcBef>
              <a:buFont typeface="Arial" panose="020B0604020202020204" pitchFamily="34" charset="0"/>
              <a:buChar char="•"/>
            </a:pPr>
            <a:r>
              <a:rPr lang="en" dirty="0"/>
              <a:t>Gives the option to turn on sharing in the roleplay chat</a:t>
            </a:r>
          </a:p>
        </p:txBody>
      </p:sp>
      <p:pic>
        <p:nvPicPr>
          <p:cNvPr id="243" name="Shape 243" descr="app sketch characters.png"/>
          <p:cNvPicPr preferRelativeResize="0"/>
          <p:nvPr/>
        </p:nvPicPr>
        <p:blipFill>
          <a:blip r:embed="rId3">
            <a:alphaModFix/>
          </a:blip>
          <a:stretch>
            <a:fillRect/>
          </a:stretch>
        </p:blipFill>
        <p:spPr>
          <a:xfrm>
            <a:off x="5112175" y="152400"/>
            <a:ext cx="3519052" cy="4838697"/>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Bree Serif"/>
                <a:ea typeface="Bree Serif"/>
                <a:cs typeface="Bree Serif"/>
                <a:sym typeface="Bree Serif"/>
              </a:rPr>
              <a:t>Meet the</a:t>
            </a:r>
            <a:r>
              <a:rPr lang="en"/>
              <a:t> </a:t>
            </a:r>
            <a:r>
              <a:rPr lang="en" sz="3600">
                <a:solidFill>
                  <a:srgbClr val="3674FF"/>
                </a:solidFill>
                <a:latin typeface="Satisfy"/>
                <a:ea typeface="Satisfy"/>
                <a:cs typeface="Satisfy"/>
                <a:sym typeface="Satisfy"/>
              </a:rPr>
              <a:t>writer!</a:t>
            </a:r>
          </a:p>
        </p:txBody>
      </p:sp>
      <p:sp>
        <p:nvSpPr>
          <p:cNvPr id="110" name="Shape 110"/>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spcAft>
                <a:spcPts val="1000"/>
              </a:spcAft>
              <a:buSzPct val="100000"/>
              <a:buFont typeface="Arial" panose="020B0604020202020204" pitchFamily="34" charset="0"/>
              <a:buChar char="•"/>
            </a:pPr>
            <a:r>
              <a:rPr lang="en" sz="1800" dirty="0"/>
              <a:t>Robin -- a student who writes an hour every night</a:t>
            </a:r>
          </a:p>
          <a:p>
            <a:pPr marL="457200" lvl="0" indent="-342900">
              <a:spcBef>
                <a:spcPts val="0"/>
              </a:spcBef>
              <a:spcAft>
                <a:spcPts val="1000"/>
              </a:spcAft>
              <a:buSzPct val="100000"/>
              <a:buFont typeface="Arial" panose="020B0604020202020204" pitchFamily="34" charset="0"/>
              <a:buChar char="•"/>
            </a:pPr>
            <a:r>
              <a:rPr lang="en" sz="1800" dirty="0"/>
              <a:t>Comes up with ideas throughout the day, but loses her notes</a:t>
            </a:r>
          </a:p>
          <a:p>
            <a:pPr lvl="0">
              <a:spcBef>
                <a:spcPts val="0"/>
              </a:spcBef>
              <a:buNone/>
            </a:pPr>
            <a:endParaRPr sz="2400" dirty="0"/>
          </a:p>
          <a:p>
            <a:pPr lvl="0">
              <a:spcBef>
                <a:spcPts val="0"/>
              </a:spcBef>
              <a:buNone/>
            </a:pPr>
            <a:endParaRPr dirty="0"/>
          </a:p>
        </p:txBody>
      </p:sp>
      <p:sp>
        <p:nvSpPr>
          <p:cNvPr id="111" name="Shape 111"/>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a:spcBef>
                <a:spcPts val="0"/>
              </a:spcBef>
              <a:buNone/>
            </a:pPr>
            <a:endParaRPr/>
          </a:p>
        </p:txBody>
      </p:sp>
      <p:pic>
        <p:nvPicPr>
          <p:cNvPr id="112" name="Shape 112" descr="woman-1055088_1920.jpg"/>
          <p:cNvPicPr preferRelativeResize="0"/>
          <p:nvPr/>
        </p:nvPicPr>
        <p:blipFill>
          <a:blip r:embed="rId3">
            <a:alphaModFix/>
          </a:blip>
          <a:stretch>
            <a:fillRect/>
          </a:stretch>
        </p:blipFill>
        <p:spPr>
          <a:xfrm>
            <a:off x="4678256" y="0"/>
            <a:ext cx="4465738" cy="5143502"/>
          </a:xfrm>
          <a:prstGeom prst="rect">
            <a:avLst/>
          </a:prstGeom>
          <a:noFill/>
          <a:ln>
            <a:noFill/>
          </a:ln>
        </p:spPr>
      </p:pic>
      <p:sp>
        <p:nvSpPr>
          <p:cNvPr id="2" name="Rectangle 1"/>
          <p:cNvSpPr/>
          <p:nvPr/>
        </p:nvSpPr>
        <p:spPr>
          <a:xfrm>
            <a:off x="7367552" y="4835723"/>
            <a:ext cx="1776448" cy="307777"/>
          </a:xfrm>
          <a:prstGeom prst="rect">
            <a:avLst/>
          </a:prstGeom>
        </p:spPr>
        <p:txBody>
          <a:bodyPr wrap="none">
            <a:spAutoFit/>
          </a:bodyPr>
          <a:lstStyle/>
          <a:p>
            <a:r>
              <a:rPr lang="en-AU" u="sng" dirty="0">
                <a:solidFill>
                  <a:schemeClr val="bg1"/>
                </a:solidFill>
                <a:latin typeface="Helvetica" panose="020B0604020202020204" pitchFamily="34" charset="0"/>
              </a:rPr>
              <a:t>https://pixabay.com/</a:t>
            </a:r>
            <a:endParaRPr lang="en-AU" u="sng"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None/>
            </a:pPr>
            <a:r>
              <a:rPr lang="en">
                <a:latin typeface="Bree Serif"/>
                <a:ea typeface="Bree Serif"/>
                <a:cs typeface="Bree Serif"/>
                <a:sym typeface="Bree Serif"/>
              </a:rPr>
              <a:t>Forums</a:t>
            </a:r>
          </a:p>
        </p:txBody>
      </p:sp>
      <p:sp>
        <p:nvSpPr>
          <p:cNvPr id="249" name="Shape 249"/>
          <p:cNvSpPr txBox="1">
            <a:spLocks noGrp="1"/>
          </p:cNvSpPr>
          <p:nvPr>
            <p:ph type="body" idx="1"/>
          </p:nvPr>
        </p:nvSpPr>
        <p:spPr>
          <a:xfrm>
            <a:off x="311700" y="1152475"/>
            <a:ext cx="41211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dirty="0"/>
              <a:t>Has an option for roleplay</a:t>
            </a:r>
          </a:p>
          <a:p>
            <a:pPr marL="514350" lvl="0" indent="-285750" rtl="0">
              <a:lnSpc>
                <a:spcPct val="100000"/>
              </a:lnSpc>
              <a:spcBef>
                <a:spcPts val="0"/>
              </a:spcBef>
              <a:buFont typeface="Arial" panose="020B0604020202020204" pitchFamily="34" charset="0"/>
              <a:buChar char="•"/>
            </a:pPr>
            <a:r>
              <a:rPr lang="en" dirty="0"/>
              <a:t>Has an option for feedback and asking questions</a:t>
            </a:r>
          </a:p>
          <a:p>
            <a:pPr marL="514350" lvl="0" indent="-285750" rtl="0">
              <a:lnSpc>
                <a:spcPct val="100000"/>
              </a:lnSpc>
              <a:spcBef>
                <a:spcPts val="0"/>
              </a:spcBef>
              <a:buFont typeface="Arial" panose="020B0604020202020204" pitchFamily="34" charset="0"/>
              <a:buChar char="•"/>
            </a:pPr>
            <a:r>
              <a:rPr lang="en" dirty="0"/>
              <a:t>Similar structure for both</a:t>
            </a:r>
          </a:p>
          <a:p>
            <a:pPr marL="514350" lvl="0" indent="-285750" rtl="0">
              <a:lnSpc>
                <a:spcPct val="100000"/>
              </a:lnSpc>
              <a:spcBef>
                <a:spcPts val="0"/>
              </a:spcBef>
              <a:buFont typeface="Arial" panose="020B0604020202020204" pitchFamily="34" charset="0"/>
              <a:buChar char="•"/>
            </a:pPr>
            <a:r>
              <a:rPr lang="en" dirty="0"/>
              <a:t>Different content in each</a:t>
            </a:r>
          </a:p>
          <a:p>
            <a:pPr marL="514350" lvl="0" indent="-285750" rtl="0">
              <a:lnSpc>
                <a:spcPct val="100000"/>
              </a:lnSpc>
              <a:spcBef>
                <a:spcPts val="0"/>
              </a:spcBef>
              <a:buFont typeface="Arial" panose="020B0604020202020204" pitchFamily="34" charset="0"/>
              <a:buChar char="•"/>
            </a:pPr>
            <a:r>
              <a:rPr lang="en" dirty="0"/>
              <a:t>Allows for roleplay with characters created in the bio</a:t>
            </a:r>
          </a:p>
          <a:p>
            <a:pPr marL="514350" lvl="0" indent="-285750" rtl="0">
              <a:lnSpc>
                <a:spcPct val="100000"/>
              </a:lnSpc>
              <a:spcBef>
                <a:spcPts val="0"/>
              </a:spcBef>
              <a:buFont typeface="Arial" panose="020B0604020202020204" pitchFamily="34" charset="0"/>
              <a:buChar char="•"/>
            </a:pPr>
            <a:r>
              <a:rPr lang="en" dirty="0"/>
              <a:t>Allows for quick and direct feedback and ideas</a:t>
            </a:r>
          </a:p>
        </p:txBody>
      </p:sp>
      <p:pic>
        <p:nvPicPr>
          <p:cNvPr id="250" name="Shape 250" descr="app sketch forum.png"/>
          <p:cNvPicPr preferRelativeResize="0"/>
          <p:nvPr/>
        </p:nvPicPr>
        <p:blipFill>
          <a:blip r:embed="rId3">
            <a:alphaModFix/>
          </a:blip>
          <a:stretch>
            <a:fillRect/>
          </a:stretch>
        </p:blipFill>
        <p:spPr>
          <a:xfrm>
            <a:off x="5187950" y="152400"/>
            <a:ext cx="3519052" cy="4838697"/>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336625"/>
            <a:ext cx="8520600" cy="7233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Design 2:</a:t>
            </a:r>
            <a:r>
              <a:rPr lang="en"/>
              <a:t>  </a:t>
            </a:r>
            <a:r>
              <a:rPr lang="en" sz="4800">
                <a:solidFill>
                  <a:srgbClr val="3674FF"/>
                </a:solidFill>
                <a:latin typeface="Satisfy"/>
                <a:ea typeface="Satisfy"/>
                <a:cs typeface="Satisfy"/>
                <a:sym typeface="Satisfy"/>
              </a:rPr>
              <a:t>Stand-alone phone app</a:t>
            </a:r>
          </a:p>
        </p:txBody>
      </p:sp>
      <p:pic>
        <p:nvPicPr>
          <p:cNvPr id="256" name="Shape 256"/>
          <p:cNvPicPr preferRelativeResize="0"/>
          <p:nvPr/>
        </p:nvPicPr>
        <p:blipFill>
          <a:blip r:embed="rId3">
            <a:alphaModFix/>
          </a:blip>
          <a:stretch>
            <a:fillRect/>
          </a:stretch>
        </p:blipFill>
        <p:spPr>
          <a:xfrm>
            <a:off x="3371850" y="1332775"/>
            <a:ext cx="2400300" cy="356235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a:spcBef>
                <a:spcPts val="0"/>
              </a:spcBef>
              <a:buNone/>
            </a:pPr>
            <a:r>
              <a:rPr lang="en">
                <a:latin typeface="Bree Serif"/>
                <a:ea typeface="Bree Serif"/>
                <a:cs typeface="Bree Serif"/>
                <a:sym typeface="Bree Serif"/>
              </a:rPr>
              <a:t>Outline</a:t>
            </a:r>
            <a:r>
              <a:rPr lang="en">
                <a:solidFill>
                  <a:srgbClr val="3674FF"/>
                </a:solidFill>
                <a:latin typeface="Satisfy"/>
                <a:ea typeface="Satisfy"/>
                <a:cs typeface="Satisfy"/>
                <a:sym typeface="Satisfy"/>
              </a:rPr>
              <a:t>It</a:t>
            </a:r>
          </a:p>
        </p:txBody>
      </p:sp>
      <p:sp>
        <p:nvSpPr>
          <p:cNvPr id="262" name="Shape 262"/>
          <p:cNvSpPr txBox="1">
            <a:spLocks noGrp="1"/>
          </p:cNvSpPr>
          <p:nvPr>
            <p:ph type="body" idx="1"/>
          </p:nvPr>
        </p:nvSpPr>
        <p:spPr>
          <a:xfrm>
            <a:off x="192725" y="1152475"/>
            <a:ext cx="4625400" cy="3416400"/>
          </a:xfrm>
          <a:prstGeom prst="rect">
            <a:avLst/>
          </a:prstGeom>
        </p:spPr>
        <p:txBody>
          <a:bodyPr lIns="91425" tIns="91425" rIns="91425" bIns="91425" anchor="t" anchorCtr="0">
            <a:noAutofit/>
          </a:bodyPr>
          <a:lstStyle/>
          <a:p>
            <a:pPr marL="514350" lvl="0" indent="-285750" rtl="0">
              <a:lnSpc>
                <a:spcPct val="200000"/>
              </a:lnSpc>
              <a:spcBef>
                <a:spcPts val="0"/>
              </a:spcBef>
              <a:buFont typeface="Arial" panose="020B0604020202020204" pitchFamily="34" charset="0"/>
              <a:buChar char="•"/>
            </a:pPr>
            <a:r>
              <a:rPr lang="en" dirty="0"/>
              <a:t>Create plot graph with plot points</a:t>
            </a:r>
          </a:p>
          <a:p>
            <a:pPr marL="514350" lvl="0" indent="-285750" rtl="0">
              <a:lnSpc>
                <a:spcPct val="200000"/>
              </a:lnSpc>
              <a:spcBef>
                <a:spcPts val="0"/>
              </a:spcBef>
              <a:buFont typeface="Arial" panose="020B0604020202020204" pitchFamily="34" charset="0"/>
              <a:buChar char="•"/>
            </a:pPr>
            <a:r>
              <a:rPr lang="en" dirty="0"/>
              <a:t>Store character bios</a:t>
            </a:r>
          </a:p>
          <a:p>
            <a:pPr marL="514350" lvl="0" indent="-285750">
              <a:lnSpc>
                <a:spcPct val="200000"/>
              </a:lnSpc>
              <a:spcBef>
                <a:spcPts val="0"/>
              </a:spcBef>
              <a:buFont typeface="Arial" panose="020B0604020202020204" pitchFamily="34" charset="0"/>
              <a:buChar char="•"/>
            </a:pPr>
            <a:r>
              <a:rPr lang="en" dirty="0"/>
              <a:t>Character names tagged in plot graph</a:t>
            </a:r>
          </a:p>
        </p:txBody>
      </p:sp>
      <p:pic>
        <p:nvPicPr>
          <p:cNvPr id="263" name="Shape 263" descr="Design 2 sketch.png"/>
          <p:cNvPicPr preferRelativeResize="0"/>
          <p:nvPr/>
        </p:nvPicPr>
        <p:blipFill>
          <a:blip r:embed="rId3">
            <a:alphaModFix/>
          </a:blip>
          <a:stretch>
            <a:fillRect/>
          </a:stretch>
        </p:blipFill>
        <p:spPr>
          <a:xfrm>
            <a:off x="4789105" y="0"/>
            <a:ext cx="4354887" cy="5143499"/>
          </a:xfrm>
          <a:prstGeom prst="rect">
            <a:avLst/>
          </a:prstGeom>
          <a:noFill/>
          <a:ln>
            <a:noFill/>
          </a:ln>
        </p:spPr>
      </p:pic>
      <p:sp>
        <p:nvSpPr>
          <p:cNvPr id="264" name="Shape 264"/>
          <p:cNvSpPr/>
          <p:nvPr/>
        </p:nvSpPr>
        <p:spPr>
          <a:xfrm>
            <a:off x="4818275" y="1726975"/>
            <a:ext cx="1782600" cy="34164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a:latin typeface="Bree Serif"/>
                <a:ea typeface="Bree Serif"/>
                <a:cs typeface="Bree Serif"/>
                <a:sym typeface="Bree Serif"/>
              </a:rPr>
              <a:t>Quick</a:t>
            </a:r>
            <a:r>
              <a:rPr lang="en" sz="3000">
                <a:solidFill>
                  <a:srgbClr val="3674FF"/>
                </a:solidFill>
                <a:latin typeface="Satisfy"/>
                <a:ea typeface="Satisfy"/>
                <a:cs typeface="Satisfy"/>
                <a:sym typeface="Satisfy"/>
              </a:rPr>
              <a:t>Notes</a:t>
            </a:r>
          </a:p>
          <a:p>
            <a:pPr lvl="0" rtl="0">
              <a:spcBef>
                <a:spcPts val="0"/>
              </a:spcBef>
              <a:buNone/>
            </a:pPr>
            <a:endParaRPr/>
          </a:p>
        </p:txBody>
      </p:sp>
      <p:pic>
        <p:nvPicPr>
          <p:cNvPr id="270" name="Shape 270" descr="Design 2 sketch.png"/>
          <p:cNvPicPr preferRelativeResize="0"/>
          <p:nvPr/>
        </p:nvPicPr>
        <p:blipFill>
          <a:blip r:embed="rId3">
            <a:alphaModFix/>
          </a:blip>
          <a:stretch>
            <a:fillRect/>
          </a:stretch>
        </p:blipFill>
        <p:spPr>
          <a:xfrm>
            <a:off x="4692730" y="0"/>
            <a:ext cx="4354887" cy="5143499"/>
          </a:xfrm>
          <a:prstGeom prst="rect">
            <a:avLst/>
          </a:prstGeom>
          <a:noFill/>
          <a:ln>
            <a:noFill/>
          </a:ln>
        </p:spPr>
      </p:pic>
      <p:sp>
        <p:nvSpPr>
          <p:cNvPr id="271" name="Shape 271"/>
          <p:cNvSpPr/>
          <p:nvPr/>
        </p:nvSpPr>
        <p:spPr>
          <a:xfrm>
            <a:off x="5902425" y="96375"/>
            <a:ext cx="3145200" cy="18309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txBox="1">
            <a:spLocks noGrp="1"/>
          </p:cNvSpPr>
          <p:nvPr>
            <p:ph type="body" idx="1"/>
          </p:nvPr>
        </p:nvSpPr>
        <p:spPr>
          <a:xfrm>
            <a:off x="192725" y="1152475"/>
            <a:ext cx="4625400" cy="3416400"/>
          </a:xfrm>
          <a:prstGeom prst="rect">
            <a:avLst/>
          </a:prstGeom>
        </p:spPr>
        <p:txBody>
          <a:bodyPr lIns="91425" tIns="91425" rIns="91425" bIns="91425" anchor="t" anchorCtr="0">
            <a:noAutofit/>
          </a:bodyPr>
          <a:lstStyle/>
          <a:p>
            <a:pPr marL="514350" lvl="0" indent="-285750" rtl="0">
              <a:lnSpc>
                <a:spcPct val="200000"/>
              </a:lnSpc>
              <a:spcBef>
                <a:spcPts val="0"/>
              </a:spcBef>
              <a:buFont typeface="Arial" panose="020B0604020202020204" pitchFamily="34" charset="0"/>
              <a:buChar char="•"/>
            </a:pPr>
            <a:r>
              <a:rPr lang="en" dirty="0"/>
              <a:t>Upload images of physical notes</a:t>
            </a:r>
          </a:p>
          <a:p>
            <a:pPr marL="514350" lvl="0" indent="-285750" rtl="0">
              <a:lnSpc>
                <a:spcPct val="200000"/>
              </a:lnSpc>
              <a:spcBef>
                <a:spcPts val="0"/>
              </a:spcBef>
              <a:buFont typeface="Arial" panose="020B0604020202020204" pitchFamily="34" charset="0"/>
              <a:buChar char="•"/>
            </a:pPr>
            <a:r>
              <a:rPr lang="en" dirty="0"/>
              <a:t>Write on screen with finger or stylus</a:t>
            </a:r>
          </a:p>
          <a:p>
            <a:pPr marL="514350" lvl="0" indent="-285750" rtl="0">
              <a:lnSpc>
                <a:spcPct val="200000"/>
              </a:lnSpc>
              <a:spcBef>
                <a:spcPts val="0"/>
              </a:spcBef>
              <a:buFont typeface="Arial" panose="020B0604020202020204" pitchFamily="34" charset="0"/>
              <a:buChar char="•"/>
            </a:pPr>
            <a:r>
              <a:rPr lang="en" dirty="0"/>
              <a:t>Type notes on screen</a:t>
            </a:r>
          </a:p>
          <a:p>
            <a:pPr marL="514350" lvl="0" indent="-285750" rtl="0">
              <a:lnSpc>
                <a:spcPct val="200000"/>
              </a:lnSpc>
              <a:spcBef>
                <a:spcPts val="0"/>
              </a:spcBef>
              <a:buFont typeface="Arial" panose="020B0604020202020204" pitchFamily="34" charset="0"/>
              <a:buChar char="•"/>
            </a:pPr>
            <a:r>
              <a:rPr lang="en" dirty="0"/>
              <a:t>Character names tagged in plot graph</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None/>
            </a:pPr>
            <a:r>
              <a:rPr lang="en">
                <a:latin typeface="Bree Serif"/>
                <a:ea typeface="Bree Serif"/>
                <a:cs typeface="Bree Serif"/>
                <a:sym typeface="Bree Serif"/>
              </a:rPr>
              <a:t>Music</a:t>
            </a:r>
          </a:p>
        </p:txBody>
      </p:sp>
      <p:sp>
        <p:nvSpPr>
          <p:cNvPr id="278" name="Shape 278"/>
          <p:cNvSpPr txBox="1">
            <a:spLocks noGrp="1"/>
          </p:cNvSpPr>
          <p:nvPr>
            <p:ph type="body" idx="1"/>
          </p:nvPr>
        </p:nvSpPr>
        <p:spPr>
          <a:xfrm>
            <a:off x="311700" y="1152475"/>
            <a:ext cx="4121100" cy="3416400"/>
          </a:xfrm>
          <a:prstGeom prst="rect">
            <a:avLst/>
          </a:prstGeom>
        </p:spPr>
        <p:txBody>
          <a:bodyPr lIns="91425" tIns="91425" rIns="91425" bIns="91425" anchor="t" anchorCtr="0">
            <a:noAutofit/>
          </a:bodyPr>
          <a:lstStyle/>
          <a:p>
            <a:pPr marL="514350" lvl="0" indent="-285750" rtl="0">
              <a:lnSpc>
                <a:spcPct val="200000"/>
              </a:lnSpc>
              <a:spcBef>
                <a:spcPts val="0"/>
              </a:spcBef>
              <a:buFont typeface="Arial" panose="020B0604020202020204" pitchFamily="34" charset="0"/>
              <a:buChar char="•"/>
            </a:pPr>
            <a:r>
              <a:rPr lang="en" dirty="0"/>
              <a:t>Listen to playlists</a:t>
            </a:r>
          </a:p>
          <a:p>
            <a:pPr marL="514350" lvl="0" indent="-285750" rtl="0">
              <a:lnSpc>
                <a:spcPct val="200000"/>
              </a:lnSpc>
              <a:spcBef>
                <a:spcPts val="0"/>
              </a:spcBef>
              <a:buFont typeface="Arial" panose="020B0604020202020204" pitchFamily="34" charset="0"/>
              <a:buChar char="•"/>
            </a:pPr>
            <a:r>
              <a:rPr lang="en" dirty="0"/>
              <a:t>Search for new music out of writing-appropriate suggestions</a:t>
            </a:r>
          </a:p>
        </p:txBody>
      </p:sp>
      <p:pic>
        <p:nvPicPr>
          <p:cNvPr id="279" name="Shape 279" descr="Design 2 sketch.png"/>
          <p:cNvPicPr preferRelativeResize="0"/>
          <p:nvPr/>
        </p:nvPicPr>
        <p:blipFill>
          <a:blip r:embed="rId3">
            <a:alphaModFix/>
          </a:blip>
          <a:stretch>
            <a:fillRect/>
          </a:stretch>
        </p:blipFill>
        <p:spPr>
          <a:xfrm>
            <a:off x="4716830" y="0"/>
            <a:ext cx="4354887" cy="5143499"/>
          </a:xfrm>
          <a:prstGeom prst="rect">
            <a:avLst/>
          </a:prstGeom>
          <a:noFill/>
          <a:ln>
            <a:noFill/>
          </a:ln>
        </p:spPr>
      </p:pic>
      <p:sp>
        <p:nvSpPr>
          <p:cNvPr id="280" name="Shape 280"/>
          <p:cNvSpPr/>
          <p:nvPr/>
        </p:nvSpPr>
        <p:spPr>
          <a:xfrm>
            <a:off x="6480575" y="1915450"/>
            <a:ext cx="2591100" cy="17343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None/>
            </a:pPr>
            <a:r>
              <a:rPr lang="en">
                <a:latin typeface="Bree Serif"/>
                <a:ea typeface="Bree Serif"/>
                <a:cs typeface="Bree Serif"/>
                <a:sym typeface="Bree Serif"/>
              </a:rPr>
              <a:t>Library</a:t>
            </a:r>
          </a:p>
        </p:txBody>
      </p:sp>
      <p:sp>
        <p:nvSpPr>
          <p:cNvPr id="286" name="Shape 286"/>
          <p:cNvSpPr txBox="1">
            <a:spLocks noGrp="1"/>
          </p:cNvSpPr>
          <p:nvPr>
            <p:ph type="body" idx="1"/>
          </p:nvPr>
        </p:nvSpPr>
        <p:spPr>
          <a:xfrm>
            <a:off x="311700" y="1152475"/>
            <a:ext cx="4121100" cy="3416400"/>
          </a:xfrm>
          <a:prstGeom prst="rect">
            <a:avLst/>
          </a:prstGeom>
        </p:spPr>
        <p:txBody>
          <a:bodyPr lIns="91425" tIns="91425" rIns="91425" bIns="91425" anchor="t" anchorCtr="0">
            <a:noAutofit/>
          </a:bodyPr>
          <a:lstStyle/>
          <a:p>
            <a:pPr marL="514350" lvl="0" indent="-285750" rtl="0">
              <a:lnSpc>
                <a:spcPct val="200000"/>
              </a:lnSpc>
              <a:spcBef>
                <a:spcPts val="0"/>
              </a:spcBef>
              <a:buFont typeface="Arial" panose="020B0604020202020204" pitchFamily="34" charset="0"/>
              <a:buChar char="•"/>
            </a:pPr>
            <a:r>
              <a:rPr lang="en" dirty="0"/>
              <a:t>Read e-books</a:t>
            </a:r>
          </a:p>
          <a:p>
            <a:pPr marL="514350" lvl="0" indent="-285750" rtl="0">
              <a:lnSpc>
                <a:spcPct val="200000"/>
              </a:lnSpc>
              <a:spcBef>
                <a:spcPts val="0"/>
              </a:spcBef>
              <a:buFont typeface="Arial" panose="020B0604020202020204" pitchFamily="34" charset="0"/>
              <a:buChar char="•"/>
            </a:pPr>
            <a:r>
              <a:rPr lang="en" dirty="0"/>
              <a:t>Search for new books in genre</a:t>
            </a:r>
          </a:p>
          <a:p>
            <a:pPr marL="514350" lvl="0" indent="-285750" rtl="0">
              <a:lnSpc>
                <a:spcPct val="200000"/>
              </a:lnSpc>
              <a:spcBef>
                <a:spcPts val="0"/>
              </a:spcBef>
              <a:buFont typeface="Arial" panose="020B0604020202020204" pitchFamily="34" charset="0"/>
              <a:buChar char="•"/>
            </a:pPr>
            <a:r>
              <a:rPr lang="en" dirty="0"/>
              <a:t>Find copies at local libraries</a:t>
            </a:r>
          </a:p>
        </p:txBody>
      </p:sp>
      <p:pic>
        <p:nvPicPr>
          <p:cNvPr id="287" name="Shape 287" descr="Design 2 sketch.png"/>
          <p:cNvPicPr preferRelativeResize="0"/>
          <p:nvPr/>
        </p:nvPicPr>
        <p:blipFill>
          <a:blip r:embed="rId3">
            <a:alphaModFix/>
          </a:blip>
          <a:stretch>
            <a:fillRect/>
          </a:stretch>
        </p:blipFill>
        <p:spPr>
          <a:xfrm>
            <a:off x="4704780" y="0"/>
            <a:ext cx="4354887" cy="5143499"/>
          </a:xfrm>
          <a:prstGeom prst="rect">
            <a:avLst/>
          </a:prstGeom>
          <a:noFill/>
          <a:ln>
            <a:noFill/>
          </a:ln>
        </p:spPr>
      </p:pic>
      <p:sp>
        <p:nvSpPr>
          <p:cNvPr id="288" name="Shape 288"/>
          <p:cNvSpPr/>
          <p:nvPr/>
        </p:nvSpPr>
        <p:spPr>
          <a:xfrm>
            <a:off x="6516700" y="3505500"/>
            <a:ext cx="2543100" cy="16380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311700" y="264325"/>
            <a:ext cx="8520600" cy="723300"/>
          </a:xfrm>
          <a:prstGeom prst="rect">
            <a:avLst/>
          </a:prstGeom>
        </p:spPr>
        <p:txBody>
          <a:bodyPr lIns="91425" tIns="91425" rIns="91425" bIns="91425" anchor="t" anchorCtr="0">
            <a:noAutofit/>
          </a:bodyPr>
          <a:lstStyle/>
          <a:p>
            <a:pPr lvl="0" rtl="0">
              <a:spcBef>
                <a:spcPts val="0"/>
              </a:spcBef>
              <a:buNone/>
            </a:pPr>
            <a:r>
              <a:rPr lang="en" sz="2400">
                <a:latin typeface="Bree Serif"/>
                <a:ea typeface="Bree Serif"/>
                <a:cs typeface="Bree Serif"/>
                <a:sym typeface="Bree Serif"/>
              </a:rPr>
              <a:t>Design 3:</a:t>
            </a:r>
            <a:r>
              <a:rPr lang="en"/>
              <a:t>  </a:t>
            </a:r>
            <a:r>
              <a:rPr lang="en" sz="4800">
                <a:solidFill>
                  <a:srgbClr val="3674FF"/>
                </a:solidFill>
                <a:latin typeface="Satisfy"/>
                <a:ea typeface="Satisfy"/>
                <a:cs typeface="Satisfy"/>
                <a:sym typeface="Satisfy"/>
              </a:rPr>
              <a:t>Stand-alone desktop app</a:t>
            </a:r>
          </a:p>
        </p:txBody>
      </p:sp>
      <p:pic>
        <p:nvPicPr>
          <p:cNvPr id="294" name="Shape 294" descr="New Doc 2017-02-08.jpg"/>
          <p:cNvPicPr preferRelativeResize="0"/>
          <p:nvPr/>
        </p:nvPicPr>
        <p:blipFill>
          <a:blip r:embed="rId3">
            <a:alphaModFix/>
          </a:blip>
          <a:stretch>
            <a:fillRect/>
          </a:stretch>
        </p:blipFill>
        <p:spPr>
          <a:xfrm>
            <a:off x="1886037" y="1355450"/>
            <a:ext cx="5371926" cy="3324051"/>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latin typeface="Bree Serif"/>
                <a:ea typeface="Bree Serif"/>
                <a:cs typeface="Bree Serif"/>
                <a:sym typeface="Bree Serif"/>
              </a:rPr>
              <a:t>Outline</a:t>
            </a:r>
          </a:p>
        </p:txBody>
      </p:sp>
      <p:sp>
        <p:nvSpPr>
          <p:cNvPr id="300" name="Shape 300"/>
          <p:cNvSpPr txBox="1">
            <a:spLocks noGrp="1"/>
          </p:cNvSpPr>
          <p:nvPr>
            <p:ph type="body" idx="1"/>
          </p:nvPr>
        </p:nvSpPr>
        <p:spPr>
          <a:xfrm>
            <a:off x="0" y="1140425"/>
            <a:ext cx="4552600" cy="3416400"/>
          </a:xfrm>
          <a:prstGeom prst="rect">
            <a:avLst/>
          </a:prstGeom>
        </p:spPr>
        <p:txBody>
          <a:bodyPr lIns="91425" tIns="91425" rIns="91425" bIns="91425" anchor="t" anchorCtr="0">
            <a:noAutofit/>
          </a:bodyPr>
          <a:lstStyle/>
          <a:p>
            <a:pPr marL="514350" lvl="0" indent="-285750" rtl="0">
              <a:lnSpc>
                <a:spcPct val="200000"/>
              </a:lnSpc>
              <a:spcBef>
                <a:spcPts val="0"/>
              </a:spcBef>
              <a:buClr>
                <a:srgbClr val="000000"/>
              </a:buClr>
              <a:buFont typeface="Arial" panose="020B0604020202020204" pitchFamily="34" charset="0"/>
              <a:buChar char="•"/>
            </a:pPr>
            <a:r>
              <a:rPr lang="en" dirty="0"/>
              <a:t>Create plot graph with plot points</a:t>
            </a:r>
          </a:p>
          <a:p>
            <a:pPr marL="514350" lvl="0" indent="-285750" rtl="0">
              <a:lnSpc>
                <a:spcPct val="200000"/>
              </a:lnSpc>
              <a:spcBef>
                <a:spcPts val="0"/>
              </a:spcBef>
              <a:buClr>
                <a:srgbClr val="000000"/>
              </a:buClr>
              <a:buFont typeface="Arial" panose="020B0604020202020204" pitchFamily="34" charset="0"/>
              <a:buChar char="•"/>
            </a:pPr>
            <a:r>
              <a:rPr lang="en" dirty="0"/>
              <a:t>Store character bios</a:t>
            </a:r>
          </a:p>
          <a:p>
            <a:pPr marL="514350" lvl="0" indent="-285750" rtl="0">
              <a:lnSpc>
                <a:spcPct val="200000"/>
              </a:lnSpc>
              <a:spcBef>
                <a:spcPts val="0"/>
              </a:spcBef>
              <a:buClr>
                <a:srgbClr val="000000"/>
              </a:buClr>
              <a:buFont typeface="Arial" panose="020B0604020202020204" pitchFamily="34" charset="0"/>
              <a:buChar char="•"/>
            </a:pPr>
            <a:r>
              <a:rPr lang="en" dirty="0"/>
              <a:t>Character names tagged in plot graph</a:t>
            </a:r>
          </a:p>
        </p:txBody>
      </p:sp>
      <p:pic>
        <p:nvPicPr>
          <p:cNvPr id="301" name="Shape 301" descr="New Doc 2017-02-08_6.jpg"/>
          <p:cNvPicPr preferRelativeResize="0"/>
          <p:nvPr/>
        </p:nvPicPr>
        <p:blipFill rotWithShape="1">
          <a:blip r:embed="rId3">
            <a:alphaModFix/>
          </a:blip>
          <a:srcRect t="1095" b="1095"/>
          <a:stretch/>
        </p:blipFill>
        <p:spPr>
          <a:xfrm>
            <a:off x="4552600" y="1193250"/>
            <a:ext cx="4406405" cy="2756991"/>
          </a:xfrm>
          <a:prstGeom prst="rect">
            <a:avLst/>
          </a:prstGeom>
          <a:noFill/>
          <a:ln>
            <a:noFill/>
          </a:ln>
        </p:spPr>
      </p:pic>
      <p:sp>
        <p:nvSpPr>
          <p:cNvPr id="302" name="Shape 302"/>
          <p:cNvSpPr/>
          <p:nvPr/>
        </p:nvSpPr>
        <p:spPr>
          <a:xfrm>
            <a:off x="4505100" y="1330375"/>
            <a:ext cx="3061800" cy="26199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3" name="Shape 303"/>
          <p:cNvSpPr/>
          <p:nvPr/>
        </p:nvSpPr>
        <p:spPr>
          <a:xfrm>
            <a:off x="5450125" y="1409525"/>
            <a:ext cx="702300" cy="3906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latin typeface="Bree Serif"/>
                <a:ea typeface="Bree Serif"/>
                <a:cs typeface="Bree Serif"/>
                <a:sym typeface="Bree Serif"/>
              </a:rPr>
              <a:t>Notes</a:t>
            </a:r>
          </a:p>
        </p:txBody>
      </p:sp>
      <p:sp>
        <p:nvSpPr>
          <p:cNvPr id="309" name="Shape 309"/>
          <p:cNvSpPr txBox="1">
            <a:spLocks noGrp="1"/>
          </p:cNvSpPr>
          <p:nvPr>
            <p:ph type="body" idx="1"/>
          </p:nvPr>
        </p:nvSpPr>
        <p:spPr>
          <a:xfrm>
            <a:off x="159300" y="1152475"/>
            <a:ext cx="4121100" cy="3416400"/>
          </a:xfrm>
          <a:prstGeom prst="rect">
            <a:avLst/>
          </a:prstGeom>
        </p:spPr>
        <p:txBody>
          <a:bodyPr lIns="91425" tIns="91425" rIns="91425" bIns="91425" anchor="t" anchorCtr="0">
            <a:noAutofit/>
          </a:bodyPr>
          <a:lstStyle/>
          <a:p>
            <a:pPr marL="457200" lvl="0" indent="-317500" rtl="0">
              <a:lnSpc>
                <a:spcPct val="200000"/>
              </a:lnSpc>
              <a:spcBef>
                <a:spcPts val="0"/>
              </a:spcBef>
              <a:spcAft>
                <a:spcPts val="0"/>
              </a:spcAft>
              <a:buClr>
                <a:srgbClr val="000000"/>
              </a:buClr>
              <a:buSzPct val="77777"/>
              <a:buFont typeface="Arial" panose="020B0604020202020204" pitchFamily="34" charset="0"/>
              <a:buChar char="•"/>
            </a:pPr>
            <a:r>
              <a:rPr lang="en" dirty="0"/>
              <a:t>Upload images of physical notes as a new tab</a:t>
            </a:r>
          </a:p>
          <a:p>
            <a:pPr marL="457200" lvl="0" indent="-317500" rtl="0">
              <a:lnSpc>
                <a:spcPct val="200000"/>
              </a:lnSpc>
              <a:spcBef>
                <a:spcPts val="0"/>
              </a:spcBef>
              <a:spcAft>
                <a:spcPts val="0"/>
              </a:spcAft>
              <a:buClr>
                <a:srgbClr val="000000"/>
              </a:buClr>
              <a:buSzPct val="77777"/>
              <a:buFont typeface="Arial" panose="020B0604020202020204" pitchFamily="34" charset="0"/>
              <a:buChar char="•"/>
            </a:pPr>
            <a:r>
              <a:rPr lang="en" dirty="0"/>
              <a:t>Write in text boxes over handwritten notes</a:t>
            </a:r>
          </a:p>
          <a:p>
            <a:pPr marL="457200" lvl="0" indent="-317500" rtl="0">
              <a:lnSpc>
                <a:spcPct val="200000"/>
              </a:lnSpc>
              <a:spcBef>
                <a:spcPts val="0"/>
              </a:spcBef>
              <a:spcAft>
                <a:spcPts val="0"/>
              </a:spcAft>
              <a:buClr>
                <a:srgbClr val="000000"/>
              </a:buClr>
              <a:buSzPct val="77777"/>
              <a:buFont typeface="Arial" panose="020B0604020202020204" pitchFamily="34" charset="0"/>
              <a:buChar char="•"/>
            </a:pPr>
            <a:r>
              <a:rPr lang="en" dirty="0"/>
              <a:t>Type notes on screen</a:t>
            </a:r>
          </a:p>
        </p:txBody>
      </p:sp>
      <p:pic>
        <p:nvPicPr>
          <p:cNvPr id="310" name="Shape 310" descr="New Doc 2017-02-08_2.jpg"/>
          <p:cNvPicPr preferRelativeResize="0"/>
          <p:nvPr/>
        </p:nvPicPr>
        <p:blipFill>
          <a:blip r:embed="rId3">
            <a:alphaModFix/>
          </a:blip>
          <a:stretch>
            <a:fillRect/>
          </a:stretch>
        </p:blipFill>
        <p:spPr>
          <a:xfrm>
            <a:off x="4552600" y="1193250"/>
            <a:ext cx="4406403" cy="2756990"/>
          </a:xfrm>
          <a:prstGeom prst="rect">
            <a:avLst/>
          </a:prstGeom>
          <a:noFill/>
          <a:ln>
            <a:noFill/>
          </a:ln>
        </p:spPr>
      </p:pic>
      <p:sp>
        <p:nvSpPr>
          <p:cNvPr id="311" name="Shape 311"/>
          <p:cNvSpPr/>
          <p:nvPr/>
        </p:nvSpPr>
        <p:spPr>
          <a:xfrm>
            <a:off x="4552600" y="1285875"/>
            <a:ext cx="2974800" cy="26640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p:nvPr/>
        </p:nvSpPr>
        <p:spPr>
          <a:xfrm>
            <a:off x="5415525" y="1424375"/>
            <a:ext cx="707100" cy="4203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
                <a:latin typeface="Bree Serif"/>
                <a:ea typeface="Bree Serif"/>
                <a:cs typeface="Bree Serif"/>
                <a:sym typeface="Bree Serif"/>
              </a:rPr>
              <a:t>Discover </a:t>
            </a:r>
            <a:r>
              <a:rPr lang="en" sz="3600">
                <a:solidFill>
                  <a:srgbClr val="3674FF"/>
                </a:solidFill>
                <a:latin typeface="Satisfy"/>
                <a:ea typeface="Satisfy"/>
                <a:cs typeface="Satisfy"/>
                <a:sym typeface="Satisfy"/>
              </a:rPr>
              <a:t>Music</a:t>
            </a:r>
          </a:p>
        </p:txBody>
      </p:sp>
      <p:sp>
        <p:nvSpPr>
          <p:cNvPr id="318" name="Shape 318"/>
          <p:cNvSpPr txBox="1">
            <a:spLocks noGrp="1"/>
          </p:cNvSpPr>
          <p:nvPr>
            <p:ph type="body" idx="1"/>
          </p:nvPr>
        </p:nvSpPr>
        <p:spPr>
          <a:xfrm>
            <a:off x="159300" y="1152475"/>
            <a:ext cx="4490400" cy="3416400"/>
          </a:xfrm>
          <a:prstGeom prst="rect">
            <a:avLst/>
          </a:prstGeom>
        </p:spPr>
        <p:txBody>
          <a:bodyPr lIns="91425" tIns="91425" rIns="91425" bIns="91425" anchor="t" anchorCtr="0">
            <a:noAutofit/>
          </a:bodyPr>
          <a:lstStyle/>
          <a:p>
            <a:pPr marL="514350" lvl="0" indent="-285750" rtl="0">
              <a:lnSpc>
                <a:spcPct val="200000"/>
              </a:lnSpc>
              <a:spcBef>
                <a:spcPts val="0"/>
              </a:spcBef>
              <a:buClr>
                <a:srgbClr val="000000"/>
              </a:buClr>
              <a:buFont typeface="Arial" panose="020B0604020202020204" pitchFamily="34" charset="0"/>
              <a:buChar char="•"/>
            </a:pPr>
            <a:r>
              <a:rPr lang="en" dirty="0"/>
              <a:t>Listen to your own music library on your PC or music streaming services</a:t>
            </a:r>
          </a:p>
          <a:p>
            <a:pPr marL="514350" lvl="0" indent="-285750" rtl="0">
              <a:lnSpc>
                <a:spcPct val="200000"/>
              </a:lnSpc>
              <a:spcBef>
                <a:spcPts val="0"/>
              </a:spcBef>
              <a:buClr>
                <a:srgbClr val="000000"/>
              </a:buClr>
              <a:buFont typeface="Arial" panose="020B0604020202020204" pitchFamily="34" charset="0"/>
              <a:buChar char="•"/>
            </a:pPr>
            <a:r>
              <a:rPr lang="en" dirty="0"/>
              <a:t>Search for new music out of writing-appropriate suggestions using the Discover button</a:t>
            </a:r>
          </a:p>
        </p:txBody>
      </p:sp>
      <p:pic>
        <p:nvPicPr>
          <p:cNvPr id="319" name="Shape 319" descr="New Doc 2017-02-08_4.jpg"/>
          <p:cNvPicPr preferRelativeResize="0"/>
          <p:nvPr/>
        </p:nvPicPr>
        <p:blipFill rotWithShape="1">
          <a:blip r:embed="rId3">
            <a:alphaModFix/>
          </a:blip>
          <a:srcRect l="377" r="377"/>
          <a:stretch/>
        </p:blipFill>
        <p:spPr>
          <a:xfrm>
            <a:off x="4552599" y="1193250"/>
            <a:ext cx="4406401" cy="2756992"/>
          </a:xfrm>
          <a:prstGeom prst="rect">
            <a:avLst/>
          </a:prstGeom>
          <a:noFill/>
          <a:ln>
            <a:noFill/>
          </a:ln>
        </p:spPr>
      </p:pic>
      <p:sp>
        <p:nvSpPr>
          <p:cNvPr id="320" name="Shape 320"/>
          <p:cNvSpPr/>
          <p:nvPr/>
        </p:nvSpPr>
        <p:spPr>
          <a:xfrm>
            <a:off x="7388825" y="1360050"/>
            <a:ext cx="1641900" cy="25899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1" name="Shape 321"/>
          <p:cNvSpPr/>
          <p:nvPr/>
        </p:nvSpPr>
        <p:spPr>
          <a:xfrm>
            <a:off x="8419900" y="1463925"/>
            <a:ext cx="539100" cy="3660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Bree Serif"/>
                <a:ea typeface="Bree Serif"/>
                <a:cs typeface="Bree Serif"/>
                <a:sym typeface="Bree Serif"/>
              </a:rPr>
              <a:t>The </a:t>
            </a:r>
            <a:r>
              <a:rPr lang="en" sz="3600">
                <a:solidFill>
                  <a:srgbClr val="3674FF"/>
                </a:solidFill>
                <a:latin typeface="Satisfy"/>
                <a:ea typeface="Satisfy"/>
                <a:cs typeface="Satisfy"/>
                <a:sym typeface="Satisfy"/>
              </a:rPr>
              <a:t>problem</a:t>
            </a:r>
          </a:p>
        </p:txBody>
      </p:sp>
      <p:sp>
        <p:nvSpPr>
          <p:cNvPr id="118" name="Shape 118"/>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spcAft>
                <a:spcPts val="1000"/>
              </a:spcAft>
              <a:buSzPct val="100000"/>
              <a:buFont typeface="Arial" panose="020B0604020202020204" pitchFamily="34" charset="0"/>
              <a:buChar char="•"/>
            </a:pPr>
            <a:r>
              <a:rPr lang="en" sz="1800" dirty="0"/>
              <a:t>On her feet throughout the day; can’t write down ideas in a systematic way</a:t>
            </a:r>
          </a:p>
          <a:p>
            <a:pPr marL="457200" lvl="0" indent="-342900">
              <a:spcBef>
                <a:spcPts val="0"/>
              </a:spcBef>
              <a:spcAft>
                <a:spcPts val="1000"/>
              </a:spcAft>
              <a:buSzPct val="100000"/>
              <a:buFont typeface="Arial" panose="020B0604020202020204" pitchFamily="34" charset="0"/>
              <a:buChar char="•"/>
            </a:pPr>
            <a:r>
              <a:rPr lang="en" sz="1800" dirty="0"/>
              <a:t>Loses track of details about characters and plots</a:t>
            </a:r>
          </a:p>
          <a:p>
            <a:pPr lvl="0">
              <a:spcBef>
                <a:spcPts val="0"/>
              </a:spcBef>
              <a:buNone/>
            </a:pPr>
            <a:endParaRPr dirty="0"/>
          </a:p>
          <a:p>
            <a:pPr lvl="0">
              <a:spcBef>
                <a:spcPts val="0"/>
              </a:spcBef>
              <a:buNone/>
            </a:pPr>
            <a:endParaRPr dirty="0"/>
          </a:p>
          <a:p>
            <a:pPr lvl="0">
              <a:spcBef>
                <a:spcPts val="0"/>
              </a:spcBef>
              <a:buNone/>
            </a:pPr>
            <a:endParaRPr dirty="0"/>
          </a:p>
        </p:txBody>
      </p:sp>
      <p:pic>
        <p:nvPicPr>
          <p:cNvPr id="119" name="Shape 119" descr="sad-woman-1055083_1920.jpg"/>
          <p:cNvPicPr preferRelativeResize="0"/>
          <p:nvPr/>
        </p:nvPicPr>
        <p:blipFill>
          <a:blip r:embed="rId3">
            <a:alphaModFix/>
          </a:blip>
          <a:stretch>
            <a:fillRect/>
          </a:stretch>
        </p:blipFill>
        <p:spPr>
          <a:xfrm>
            <a:off x="5468545" y="0"/>
            <a:ext cx="3675461" cy="5143502"/>
          </a:xfrm>
          <a:prstGeom prst="rect">
            <a:avLst/>
          </a:prstGeom>
          <a:noFill/>
          <a:ln>
            <a:noFill/>
          </a:ln>
        </p:spPr>
      </p:pic>
      <p:sp>
        <p:nvSpPr>
          <p:cNvPr id="5" name="Rectangle 4"/>
          <p:cNvSpPr/>
          <p:nvPr/>
        </p:nvSpPr>
        <p:spPr>
          <a:xfrm>
            <a:off x="7367552" y="4835723"/>
            <a:ext cx="1776448" cy="307777"/>
          </a:xfrm>
          <a:prstGeom prst="rect">
            <a:avLst/>
          </a:prstGeom>
        </p:spPr>
        <p:txBody>
          <a:bodyPr wrap="none">
            <a:spAutoFit/>
          </a:bodyPr>
          <a:lstStyle/>
          <a:p>
            <a:r>
              <a:rPr lang="en-AU" u="sng" dirty="0">
                <a:solidFill>
                  <a:schemeClr val="bg1"/>
                </a:solidFill>
                <a:latin typeface="Helvetica" panose="020B0604020202020204" pitchFamily="34" charset="0"/>
              </a:rPr>
              <a:t>https://pixabay.com/</a:t>
            </a:r>
            <a:endParaRPr lang="en-AU" u="sng"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311700" y="445025"/>
            <a:ext cx="4193400" cy="572700"/>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
                <a:latin typeface="Bree Serif"/>
                <a:ea typeface="Bree Serif"/>
                <a:cs typeface="Bree Serif"/>
                <a:sym typeface="Bree Serif"/>
              </a:rPr>
              <a:t>Discover</a:t>
            </a:r>
            <a:r>
              <a:rPr lang="en" sz="3600">
                <a:solidFill>
                  <a:srgbClr val="3674FF"/>
                </a:solidFill>
                <a:latin typeface="Satisfy"/>
                <a:ea typeface="Satisfy"/>
                <a:cs typeface="Satisfy"/>
                <a:sym typeface="Satisfy"/>
              </a:rPr>
              <a:t> Books</a:t>
            </a:r>
          </a:p>
        </p:txBody>
      </p:sp>
      <p:sp>
        <p:nvSpPr>
          <p:cNvPr id="327" name="Shape 327"/>
          <p:cNvSpPr txBox="1">
            <a:spLocks noGrp="1"/>
          </p:cNvSpPr>
          <p:nvPr>
            <p:ph type="body" idx="1"/>
          </p:nvPr>
        </p:nvSpPr>
        <p:spPr>
          <a:xfrm>
            <a:off x="159300" y="1152475"/>
            <a:ext cx="4121100" cy="3416400"/>
          </a:xfrm>
          <a:prstGeom prst="rect">
            <a:avLst/>
          </a:prstGeom>
        </p:spPr>
        <p:txBody>
          <a:bodyPr lIns="91425" tIns="91425" rIns="91425" bIns="91425" anchor="t" anchorCtr="0">
            <a:noAutofit/>
          </a:bodyPr>
          <a:lstStyle/>
          <a:p>
            <a:pPr marL="514350" lvl="0" indent="-285750" rtl="0">
              <a:lnSpc>
                <a:spcPct val="200000"/>
              </a:lnSpc>
              <a:spcBef>
                <a:spcPts val="0"/>
              </a:spcBef>
              <a:buFont typeface="Arial" panose="020B0604020202020204" pitchFamily="34" charset="0"/>
              <a:buChar char="•"/>
            </a:pPr>
            <a:r>
              <a:rPr lang="en" dirty="0"/>
              <a:t>Find and Read e-books using the Book icon</a:t>
            </a:r>
          </a:p>
          <a:p>
            <a:pPr marL="514350" lvl="0" indent="-285750" rtl="0">
              <a:lnSpc>
                <a:spcPct val="200000"/>
              </a:lnSpc>
              <a:spcBef>
                <a:spcPts val="0"/>
              </a:spcBef>
              <a:buFont typeface="Arial" panose="020B0604020202020204" pitchFamily="34" charset="0"/>
              <a:buChar char="•"/>
            </a:pPr>
            <a:r>
              <a:rPr lang="en" dirty="0"/>
              <a:t>Search for new books in genre using the Discover button</a:t>
            </a:r>
          </a:p>
        </p:txBody>
      </p:sp>
      <p:pic>
        <p:nvPicPr>
          <p:cNvPr id="328" name="Shape 328" descr="New Doc 2017-02-08_5.jpg"/>
          <p:cNvPicPr preferRelativeResize="0"/>
          <p:nvPr/>
        </p:nvPicPr>
        <p:blipFill rotWithShape="1">
          <a:blip r:embed="rId3">
            <a:alphaModFix/>
          </a:blip>
          <a:srcRect t="563" b="553"/>
          <a:stretch/>
        </p:blipFill>
        <p:spPr>
          <a:xfrm>
            <a:off x="4552600" y="1193250"/>
            <a:ext cx="4406404" cy="2756992"/>
          </a:xfrm>
          <a:prstGeom prst="rect">
            <a:avLst/>
          </a:prstGeom>
          <a:noFill/>
          <a:ln>
            <a:noFill/>
          </a:ln>
        </p:spPr>
      </p:pic>
      <p:sp>
        <p:nvSpPr>
          <p:cNvPr id="329" name="Shape 329"/>
          <p:cNvSpPr/>
          <p:nvPr/>
        </p:nvSpPr>
        <p:spPr>
          <a:xfrm>
            <a:off x="4552600" y="1295775"/>
            <a:ext cx="2989500" cy="26541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444200" y="1379850"/>
            <a:ext cx="984300" cy="366000"/>
          </a:xfrm>
          <a:prstGeom prst="roundRect">
            <a:avLst>
              <a:gd name="adj" fmla="val 16667"/>
            </a:avLst>
          </a:prstGeom>
          <a:noFill/>
          <a:ln w="76200" cap="flat" cmpd="sng">
            <a:solidFill>
              <a:srgbClr val="FFFA6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sz="6000">
                <a:latin typeface="Bree Serif"/>
                <a:ea typeface="Bree Serif"/>
                <a:cs typeface="Bree Serif"/>
                <a:sym typeface="Bree Serif"/>
              </a:rPr>
              <a:t>Selected </a:t>
            </a:r>
            <a:r>
              <a:rPr lang="en" sz="9600">
                <a:solidFill>
                  <a:srgbClr val="3674FF"/>
                </a:solidFill>
                <a:latin typeface="Satisfy"/>
                <a:ea typeface="Satisfy"/>
                <a:cs typeface="Satisfy"/>
                <a:sym typeface="Satisfy"/>
              </a:rPr>
              <a:t>Design</a:t>
            </a:r>
          </a:p>
          <a:p>
            <a:pPr lvl="0" rtl="0">
              <a:spcBef>
                <a:spcPts val="0"/>
              </a:spcBef>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p:nvPr/>
        </p:nvSpPr>
        <p:spPr>
          <a:xfrm>
            <a:off x="289100" y="1011825"/>
            <a:ext cx="8709000" cy="3505200"/>
          </a:xfrm>
          <a:prstGeom prst="rect">
            <a:avLst/>
          </a:prstGeom>
          <a:noFill/>
          <a:ln>
            <a:noFill/>
          </a:ln>
        </p:spPr>
        <p:txBody>
          <a:bodyPr lIns="91425" tIns="91425" rIns="91425" bIns="91425" anchor="t" anchorCtr="0">
            <a:noAutofit/>
          </a:bodyPr>
          <a:lstStyle/>
          <a:p>
            <a:pPr marL="457200" lvl="0" indent="-342900" rtl="0">
              <a:lnSpc>
                <a:spcPct val="200000"/>
              </a:lnSpc>
              <a:spcBef>
                <a:spcPts val="0"/>
              </a:spcBef>
              <a:buSzPct val="100000"/>
              <a:buChar char="●"/>
            </a:pPr>
            <a:r>
              <a:rPr lang="en" sz="1800" dirty="0">
                <a:solidFill>
                  <a:schemeClr val="dk2"/>
                </a:solidFill>
              </a:rPr>
              <a:t>Phone app with desktop compatibility</a:t>
            </a:r>
          </a:p>
          <a:p>
            <a:pPr marL="457200" lvl="0" indent="-342900" rtl="0">
              <a:lnSpc>
                <a:spcPct val="200000"/>
              </a:lnSpc>
              <a:spcBef>
                <a:spcPts val="0"/>
              </a:spcBef>
              <a:buSzPct val="100000"/>
              <a:buChar char="●"/>
            </a:pPr>
            <a:r>
              <a:rPr lang="en" sz="1800" dirty="0">
                <a:solidFill>
                  <a:schemeClr val="dk2"/>
                </a:solidFill>
              </a:rPr>
              <a:t>Supports the following tasks:</a:t>
            </a:r>
          </a:p>
          <a:p>
            <a:pPr marL="914400" lvl="1" indent="-342900" rtl="0">
              <a:lnSpc>
                <a:spcPct val="115000"/>
              </a:lnSpc>
              <a:spcBef>
                <a:spcPts val="0"/>
              </a:spcBef>
              <a:buSzPct val="100000"/>
              <a:buChar char="○"/>
            </a:pPr>
            <a:r>
              <a:rPr lang="en" sz="1800" dirty="0">
                <a:solidFill>
                  <a:schemeClr val="dk2"/>
                </a:solidFill>
              </a:rPr>
              <a:t>Take notes on the go</a:t>
            </a:r>
          </a:p>
          <a:p>
            <a:pPr marL="914400" lvl="1" indent="-342900" rtl="0">
              <a:lnSpc>
                <a:spcPct val="200000"/>
              </a:lnSpc>
              <a:spcBef>
                <a:spcPts val="0"/>
              </a:spcBef>
              <a:buSzPct val="100000"/>
              <a:buChar char="○"/>
            </a:pPr>
            <a:r>
              <a:rPr lang="en" sz="1800" dirty="0">
                <a:solidFill>
                  <a:schemeClr val="dk2"/>
                </a:solidFill>
              </a:rPr>
              <a:t>Chart plot and character details</a:t>
            </a:r>
          </a:p>
          <a:p>
            <a:pPr marL="457200" lvl="0" indent="-342900" rtl="0">
              <a:lnSpc>
                <a:spcPct val="200000"/>
              </a:lnSpc>
              <a:spcBef>
                <a:spcPts val="0"/>
              </a:spcBef>
              <a:buSzPct val="100000"/>
              <a:buChar char="●"/>
            </a:pPr>
            <a:r>
              <a:rPr lang="en" sz="1800" dirty="0">
                <a:solidFill>
                  <a:schemeClr val="dk2"/>
                </a:solidFill>
              </a:rPr>
              <a:t>Chosen tasks mirror most common existing behaviors among participants</a:t>
            </a:r>
          </a:p>
          <a:p>
            <a:pPr marL="457200" lvl="0" indent="-342900" rtl="0">
              <a:lnSpc>
                <a:spcPct val="200000"/>
              </a:lnSpc>
              <a:spcBef>
                <a:spcPts val="0"/>
              </a:spcBef>
              <a:buSzPct val="100000"/>
              <a:buChar char="●"/>
            </a:pPr>
            <a:r>
              <a:rPr lang="en" sz="1800" dirty="0">
                <a:solidFill>
                  <a:schemeClr val="dk2"/>
                </a:solidFill>
              </a:rPr>
              <a:t>Initially designed a stand-alone phone app</a:t>
            </a:r>
          </a:p>
          <a:p>
            <a:pPr marL="914400" lvl="1" indent="-342900">
              <a:lnSpc>
                <a:spcPct val="115000"/>
              </a:lnSpc>
              <a:spcBef>
                <a:spcPts val="0"/>
              </a:spcBef>
              <a:buSzPct val="100000"/>
              <a:buChar char="○"/>
            </a:pPr>
            <a:r>
              <a:rPr lang="en" sz="1800" dirty="0">
                <a:solidFill>
                  <a:schemeClr val="dk2"/>
                </a:solidFill>
              </a:rPr>
              <a:t>Revised to add desktop support for referencing notes and outlines while writing on a computer</a:t>
            </a:r>
          </a:p>
        </p:txBody>
      </p:sp>
      <p:sp>
        <p:nvSpPr>
          <p:cNvPr id="341" name="Shape 341"/>
          <p:cNvSpPr txBox="1">
            <a:spLocks noGrp="1"/>
          </p:cNvSpPr>
          <p:nvPr>
            <p:ph type="title"/>
          </p:nvPr>
        </p:nvSpPr>
        <p:spPr>
          <a:xfrm>
            <a:off x="359900" y="276925"/>
            <a:ext cx="3133200" cy="602400"/>
          </a:xfrm>
          <a:prstGeom prst="rect">
            <a:avLst/>
          </a:prstGeom>
        </p:spPr>
        <p:txBody>
          <a:bodyPr lIns="91425" tIns="91425" rIns="91425" bIns="91425" anchor="ctr" anchorCtr="0">
            <a:noAutofit/>
          </a:bodyPr>
          <a:lstStyle/>
          <a:p>
            <a:pPr lvl="0" algn="l" rtl="0">
              <a:spcBef>
                <a:spcPts val="0"/>
              </a:spcBef>
              <a:buNone/>
            </a:pPr>
            <a:r>
              <a:rPr lang="en" sz="3000">
                <a:latin typeface="Bree Serif"/>
                <a:ea typeface="Bree Serif"/>
                <a:cs typeface="Bree Serif"/>
                <a:sym typeface="Bree Serif"/>
              </a:rPr>
              <a:t>Selected </a:t>
            </a:r>
            <a:r>
              <a:rPr lang="en">
                <a:solidFill>
                  <a:srgbClr val="3674FF"/>
                </a:solidFill>
                <a:latin typeface="Satisfy"/>
                <a:ea typeface="Satisfy"/>
                <a:cs typeface="Satisfy"/>
                <a:sym typeface="Satisfy"/>
              </a:rPr>
              <a:t>Design</a:t>
            </a:r>
          </a:p>
        </p:txBody>
      </p:sp>
      <p:pic>
        <p:nvPicPr>
          <p:cNvPr id="342" name="Shape 342"/>
          <p:cNvPicPr preferRelativeResize="0"/>
          <p:nvPr/>
        </p:nvPicPr>
        <p:blipFill>
          <a:blip r:embed="rId3">
            <a:alphaModFix/>
          </a:blip>
          <a:stretch>
            <a:fillRect/>
          </a:stretch>
        </p:blipFill>
        <p:spPr>
          <a:xfrm>
            <a:off x="6611000" y="194374"/>
            <a:ext cx="2325625" cy="2250900"/>
          </a:xfrm>
          <a:prstGeom prst="rect">
            <a:avLst/>
          </a:prstGeom>
          <a:noFill/>
          <a:ln>
            <a:noFill/>
          </a:ln>
        </p:spPr>
      </p:pic>
      <p:pic>
        <p:nvPicPr>
          <p:cNvPr id="343" name="Shape 343"/>
          <p:cNvPicPr preferRelativeResize="0"/>
          <p:nvPr/>
        </p:nvPicPr>
        <p:blipFill>
          <a:blip r:embed="rId4">
            <a:alphaModFix/>
          </a:blip>
          <a:stretch>
            <a:fillRect/>
          </a:stretch>
        </p:blipFill>
        <p:spPr>
          <a:xfrm>
            <a:off x="4985950" y="194375"/>
            <a:ext cx="1434399" cy="2128824"/>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1</a:t>
            </a:r>
          </a:p>
        </p:txBody>
      </p:sp>
      <p:pic>
        <p:nvPicPr>
          <p:cNvPr id="349" name="Shape 349" descr="Screen Shot 2017-02-07 at 2.37.23 PM.png"/>
          <p:cNvPicPr preferRelativeResize="0"/>
          <p:nvPr/>
        </p:nvPicPr>
        <p:blipFill>
          <a:blip r:embed="rId3">
            <a:alphaModFix/>
          </a:blip>
          <a:stretch>
            <a:fillRect/>
          </a:stretch>
        </p:blipFill>
        <p:spPr>
          <a:xfrm>
            <a:off x="839000" y="547225"/>
            <a:ext cx="7099280" cy="4291475"/>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1 </a:t>
            </a:r>
            <a:r>
              <a:rPr lang="en" sz="2400">
                <a:latin typeface="Bree Serif"/>
                <a:ea typeface="Bree Serif"/>
                <a:cs typeface="Bree Serif"/>
                <a:sym typeface="Bree Serif"/>
              </a:rPr>
              <a:t>(cont.)</a:t>
            </a:r>
          </a:p>
        </p:txBody>
      </p:sp>
      <p:pic>
        <p:nvPicPr>
          <p:cNvPr id="355" name="Shape 355" descr="Screen Shot 2017-02-07 at 2.37.29 PM.png"/>
          <p:cNvPicPr preferRelativeResize="0"/>
          <p:nvPr/>
        </p:nvPicPr>
        <p:blipFill>
          <a:blip r:embed="rId3">
            <a:alphaModFix/>
          </a:blip>
          <a:stretch>
            <a:fillRect/>
          </a:stretch>
        </p:blipFill>
        <p:spPr>
          <a:xfrm>
            <a:off x="990625" y="547225"/>
            <a:ext cx="7162749" cy="4291474"/>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Shape 360" descr="Screen Shot 2017-02-07 at 2.37.38 PM.png"/>
          <p:cNvPicPr preferRelativeResize="0"/>
          <p:nvPr/>
        </p:nvPicPr>
        <p:blipFill>
          <a:blip r:embed="rId3">
            <a:alphaModFix/>
          </a:blip>
          <a:stretch>
            <a:fillRect/>
          </a:stretch>
        </p:blipFill>
        <p:spPr>
          <a:xfrm>
            <a:off x="1392600" y="547225"/>
            <a:ext cx="6358795" cy="4291474"/>
          </a:xfrm>
          <a:prstGeom prst="rect">
            <a:avLst/>
          </a:prstGeom>
          <a:noFill/>
          <a:ln>
            <a:noFill/>
          </a:ln>
        </p:spPr>
      </p:pic>
      <p:sp>
        <p:nvSpPr>
          <p:cNvPr id="361" name="Shape 361"/>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1</a:t>
            </a:r>
            <a:r>
              <a:rPr lang="en" sz="2400">
                <a:latin typeface="Bree Serif"/>
                <a:ea typeface="Bree Serif"/>
                <a:cs typeface="Bree Serif"/>
                <a:sym typeface="Bree Serif"/>
              </a:rPr>
              <a:t> (cont.)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1</a:t>
            </a:r>
            <a:r>
              <a:rPr lang="en" sz="2400">
                <a:latin typeface="Bree Serif"/>
                <a:ea typeface="Bree Serif"/>
                <a:cs typeface="Bree Serif"/>
                <a:sym typeface="Bree Serif"/>
              </a:rPr>
              <a:t> (cont.)</a:t>
            </a:r>
          </a:p>
        </p:txBody>
      </p:sp>
      <p:pic>
        <p:nvPicPr>
          <p:cNvPr id="367" name="Shape 367"/>
          <p:cNvPicPr preferRelativeResize="0"/>
          <p:nvPr/>
        </p:nvPicPr>
        <p:blipFill>
          <a:blip r:embed="rId3">
            <a:alphaModFix/>
          </a:blip>
          <a:stretch>
            <a:fillRect/>
          </a:stretch>
        </p:blipFill>
        <p:spPr>
          <a:xfrm>
            <a:off x="1477425" y="547225"/>
            <a:ext cx="6347519" cy="429147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6769675" y="84325"/>
            <a:ext cx="22674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2</a:t>
            </a:r>
          </a:p>
        </p:txBody>
      </p:sp>
      <p:pic>
        <p:nvPicPr>
          <p:cNvPr id="373" name="Shape 373"/>
          <p:cNvPicPr preferRelativeResize="0"/>
          <p:nvPr/>
        </p:nvPicPr>
        <p:blipFill>
          <a:blip r:embed="rId3">
            <a:alphaModFix/>
          </a:blip>
          <a:stretch>
            <a:fillRect/>
          </a:stretch>
        </p:blipFill>
        <p:spPr>
          <a:xfrm>
            <a:off x="925862" y="547225"/>
            <a:ext cx="7292280" cy="429147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2</a:t>
            </a:r>
            <a:r>
              <a:rPr lang="en" sz="2400">
                <a:latin typeface="Bree Serif"/>
                <a:ea typeface="Bree Serif"/>
                <a:cs typeface="Bree Serif"/>
                <a:sym typeface="Bree Serif"/>
              </a:rPr>
              <a:t> (cont.)</a:t>
            </a:r>
          </a:p>
        </p:txBody>
      </p:sp>
      <p:pic>
        <p:nvPicPr>
          <p:cNvPr id="379" name="Shape 379"/>
          <p:cNvPicPr preferRelativeResize="0"/>
          <p:nvPr/>
        </p:nvPicPr>
        <p:blipFill>
          <a:blip r:embed="rId3">
            <a:alphaModFix/>
          </a:blip>
          <a:stretch>
            <a:fillRect/>
          </a:stretch>
        </p:blipFill>
        <p:spPr>
          <a:xfrm>
            <a:off x="1041650" y="547225"/>
            <a:ext cx="7060690" cy="429147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2</a:t>
            </a:r>
            <a:r>
              <a:rPr lang="en" sz="2400">
                <a:latin typeface="Bree Serif"/>
                <a:ea typeface="Bree Serif"/>
                <a:cs typeface="Bree Serif"/>
                <a:sym typeface="Bree Serif"/>
              </a:rPr>
              <a:t> (cont.)</a:t>
            </a:r>
          </a:p>
        </p:txBody>
      </p:sp>
      <p:pic>
        <p:nvPicPr>
          <p:cNvPr id="385" name="Shape 385"/>
          <p:cNvPicPr preferRelativeResize="0"/>
          <p:nvPr/>
        </p:nvPicPr>
        <p:blipFill>
          <a:blip r:embed="rId3">
            <a:alphaModFix/>
          </a:blip>
          <a:stretch>
            <a:fillRect/>
          </a:stretch>
        </p:blipFill>
        <p:spPr>
          <a:xfrm>
            <a:off x="1135762" y="547225"/>
            <a:ext cx="6872469" cy="42914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Bree Serif"/>
                <a:ea typeface="Bree Serif"/>
                <a:cs typeface="Bree Serif"/>
                <a:sym typeface="Bree Serif"/>
              </a:rPr>
              <a:t>The</a:t>
            </a:r>
            <a:r>
              <a:rPr lang="en"/>
              <a:t> </a:t>
            </a:r>
            <a:r>
              <a:rPr lang="en" sz="3600">
                <a:solidFill>
                  <a:srgbClr val="3674FF"/>
                </a:solidFill>
                <a:latin typeface="Satisfy"/>
                <a:ea typeface="Satisfy"/>
                <a:cs typeface="Satisfy"/>
                <a:sym typeface="Satisfy"/>
              </a:rPr>
              <a:t>solution!</a:t>
            </a:r>
          </a:p>
        </p:txBody>
      </p:sp>
      <p:sp>
        <p:nvSpPr>
          <p:cNvPr id="125" name="Shape 125"/>
          <p:cNvSpPr txBox="1">
            <a:spLocks noGrp="1"/>
          </p:cNvSpPr>
          <p:nvPr>
            <p:ph type="body" idx="1"/>
          </p:nvPr>
        </p:nvSpPr>
        <p:spPr>
          <a:xfrm>
            <a:off x="311700" y="1152475"/>
            <a:ext cx="4546050" cy="3416400"/>
          </a:xfrm>
          <a:prstGeom prst="rect">
            <a:avLst/>
          </a:prstGeom>
        </p:spPr>
        <p:txBody>
          <a:bodyPr lIns="91425" tIns="91425" rIns="91425" bIns="91425" anchor="t" anchorCtr="0">
            <a:noAutofit/>
          </a:bodyPr>
          <a:lstStyle/>
          <a:p>
            <a:pPr lvl="0">
              <a:spcBef>
                <a:spcPts val="0"/>
              </a:spcBef>
              <a:buNone/>
            </a:pPr>
            <a:r>
              <a:rPr lang="en" sz="1800" dirty="0"/>
              <a:t>OutWrite!</a:t>
            </a:r>
          </a:p>
          <a:p>
            <a:pPr marL="457200" lvl="0" indent="-342900" rtl="0">
              <a:spcBef>
                <a:spcPts val="0"/>
              </a:spcBef>
              <a:spcAft>
                <a:spcPts val="1000"/>
              </a:spcAft>
              <a:buSzPct val="100000"/>
              <a:buFont typeface="Arial" panose="020B0604020202020204" pitchFamily="34" charset="0"/>
              <a:buChar char="•"/>
            </a:pPr>
            <a:r>
              <a:rPr lang="en" sz="1800" dirty="0"/>
              <a:t>Uses QuickNotes to write down ideas throughout her day</a:t>
            </a:r>
          </a:p>
          <a:p>
            <a:pPr marL="457200" lvl="0" indent="-342900" rtl="0">
              <a:spcBef>
                <a:spcPts val="0"/>
              </a:spcBef>
              <a:spcAft>
                <a:spcPts val="1000"/>
              </a:spcAft>
              <a:buSzPct val="100000"/>
              <a:buFont typeface="Arial" panose="020B0604020202020204" pitchFamily="34" charset="0"/>
              <a:buChar char="•"/>
            </a:pPr>
            <a:r>
              <a:rPr lang="en" sz="1800" dirty="0"/>
              <a:t>Uses OutlineIt to keep track of characters and plots</a:t>
            </a:r>
          </a:p>
          <a:p>
            <a:pPr marL="457200" lvl="0" indent="-342900">
              <a:spcBef>
                <a:spcPts val="0"/>
              </a:spcBef>
              <a:spcAft>
                <a:spcPts val="1000"/>
              </a:spcAft>
              <a:buSzPct val="100000"/>
              <a:buFont typeface="Arial" panose="020B0604020202020204" pitchFamily="34" charset="0"/>
              <a:buChar char="•"/>
            </a:pPr>
            <a:r>
              <a:rPr lang="en" sz="1800" dirty="0"/>
              <a:t>Automatically syncs with her computer</a:t>
            </a:r>
          </a:p>
          <a:p>
            <a:pPr lvl="0">
              <a:spcBef>
                <a:spcPts val="0"/>
              </a:spcBef>
              <a:buNone/>
            </a:pPr>
            <a:endParaRPr dirty="0"/>
          </a:p>
        </p:txBody>
      </p:sp>
      <p:pic>
        <p:nvPicPr>
          <p:cNvPr id="126" name="Shape 126" descr="writing-1055085_1920.jpg"/>
          <p:cNvPicPr preferRelativeResize="0"/>
          <p:nvPr/>
        </p:nvPicPr>
        <p:blipFill>
          <a:blip r:embed="rId3">
            <a:alphaModFix/>
          </a:blip>
          <a:stretch>
            <a:fillRect/>
          </a:stretch>
        </p:blipFill>
        <p:spPr>
          <a:xfrm>
            <a:off x="4967586" y="0"/>
            <a:ext cx="4176412" cy="5143497"/>
          </a:xfrm>
          <a:prstGeom prst="rect">
            <a:avLst/>
          </a:prstGeom>
          <a:noFill/>
          <a:ln>
            <a:noFill/>
          </a:ln>
        </p:spPr>
      </p:pic>
      <p:sp>
        <p:nvSpPr>
          <p:cNvPr id="5" name="Rectangle 4"/>
          <p:cNvSpPr/>
          <p:nvPr/>
        </p:nvSpPr>
        <p:spPr>
          <a:xfrm>
            <a:off x="7367552" y="4835723"/>
            <a:ext cx="1776448" cy="307777"/>
          </a:xfrm>
          <a:prstGeom prst="rect">
            <a:avLst/>
          </a:prstGeom>
        </p:spPr>
        <p:txBody>
          <a:bodyPr wrap="none">
            <a:spAutoFit/>
          </a:bodyPr>
          <a:lstStyle/>
          <a:p>
            <a:r>
              <a:rPr lang="en-AU" u="sng" dirty="0">
                <a:solidFill>
                  <a:schemeClr val="bg1"/>
                </a:solidFill>
                <a:latin typeface="Helvetica" panose="020B0604020202020204" pitchFamily="34" charset="0"/>
              </a:rPr>
              <a:t>https://pixabay.com/</a:t>
            </a:r>
            <a:endParaRPr lang="en-AU" u="sng"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5312150" y="84325"/>
            <a:ext cx="3724800" cy="462900"/>
          </a:xfrm>
          <a:prstGeom prst="rect">
            <a:avLst/>
          </a:prstGeom>
        </p:spPr>
        <p:txBody>
          <a:bodyPr lIns="91425" tIns="91425" rIns="91425" bIns="91425" anchor="ctr" anchorCtr="0">
            <a:noAutofit/>
          </a:bodyPr>
          <a:lstStyle/>
          <a:p>
            <a:pPr lvl="0" algn="r" rtl="0">
              <a:spcBef>
                <a:spcPts val="0"/>
              </a:spcBef>
              <a:buNone/>
            </a:pPr>
            <a:r>
              <a:rPr lang="en" sz="2400">
                <a:latin typeface="Bree Serif"/>
                <a:ea typeface="Bree Serif"/>
                <a:cs typeface="Bree Serif"/>
                <a:sym typeface="Bree Serif"/>
              </a:rPr>
              <a:t>Storyboard </a:t>
            </a:r>
            <a:r>
              <a:rPr lang="en" sz="3000">
                <a:solidFill>
                  <a:srgbClr val="3674FF"/>
                </a:solidFill>
                <a:latin typeface="Satisfy"/>
                <a:ea typeface="Satisfy"/>
                <a:cs typeface="Satisfy"/>
                <a:sym typeface="Satisfy"/>
              </a:rPr>
              <a:t>2</a:t>
            </a:r>
            <a:r>
              <a:rPr lang="en" sz="2400">
                <a:latin typeface="Bree Serif"/>
                <a:ea typeface="Bree Serif"/>
                <a:cs typeface="Bree Serif"/>
                <a:sym typeface="Bree Serif"/>
              </a:rPr>
              <a:t> (cont.)</a:t>
            </a:r>
          </a:p>
        </p:txBody>
      </p:sp>
      <p:pic>
        <p:nvPicPr>
          <p:cNvPr id="391" name="Shape 391"/>
          <p:cNvPicPr preferRelativeResize="0"/>
          <p:nvPr/>
        </p:nvPicPr>
        <p:blipFill>
          <a:blip r:embed="rId3">
            <a:alphaModFix/>
          </a:blip>
          <a:stretch>
            <a:fillRect/>
          </a:stretch>
        </p:blipFill>
        <p:spPr>
          <a:xfrm>
            <a:off x="1132387" y="547225"/>
            <a:ext cx="6879218" cy="4291474"/>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Bree Serif"/>
                <a:ea typeface="Bree Serif"/>
                <a:cs typeface="Bree Serif"/>
                <a:sym typeface="Bree Serif"/>
              </a:rPr>
              <a:t>Summary</a:t>
            </a:r>
          </a:p>
        </p:txBody>
      </p:sp>
      <p:sp>
        <p:nvSpPr>
          <p:cNvPr id="397" name="Shape 39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spcAft>
                <a:spcPts val="1000"/>
              </a:spcAft>
              <a:buFont typeface="Arial" panose="020B0604020202020204" pitchFamily="34" charset="0"/>
              <a:buChar char="•"/>
            </a:pPr>
            <a:r>
              <a:rPr lang="en" dirty="0"/>
              <a:t>Design research revealed that there is currently no single tool that unifies and defines the process a fiction writer would use</a:t>
            </a:r>
          </a:p>
          <a:p>
            <a:pPr marL="514350" lvl="0" indent="-285750" rtl="0">
              <a:lnSpc>
                <a:spcPct val="150000"/>
              </a:lnSpc>
              <a:spcBef>
                <a:spcPts val="0"/>
              </a:spcBef>
              <a:spcAft>
                <a:spcPts val="1000"/>
              </a:spcAft>
              <a:buFont typeface="Arial" panose="020B0604020202020204" pitchFamily="34" charset="0"/>
              <a:buChar char="•"/>
            </a:pPr>
            <a:r>
              <a:rPr lang="en" dirty="0"/>
              <a:t>Tools for taking notes and making outlines that can easily be incorporated into your novel are especially lacking</a:t>
            </a:r>
          </a:p>
          <a:p>
            <a:pPr marL="514350" lvl="0" indent="-285750">
              <a:lnSpc>
                <a:spcPct val="150000"/>
              </a:lnSpc>
              <a:spcBef>
                <a:spcPts val="0"/>
              </a:spcBef>
              <a:spcAft>
                <a:spcPts val="1000"/>
              </a:spcAft>
              <a:buFont typeface="Arial" panose="020B0604020202020204" pitchFamily="34" charset="0"/>
              <a:buChar char="•"/>
            </a:pPr>
            <a:r>
              <a:rPr lang="en" dirty="0"/>
              <a:t>Our selected design addresses these problems -- a phone app that gives the user access to create, view, and manage plot and character details, and any other relevant notes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3" name="Shape 403"/>
          <p:cNvSpPr txBox="1">
            <a:spLocks noGrp="1"/>
          </p:cNvSpPr>
          <p:nvPr>
            <p:ph type="ctrTitle"/>
          </p:nvPr>
        </p:nvSpPr>
        <p:spPr>
          <a:xfrm>
            <a:off x="311708" y="1262525"/>
            <a:ext cx="8520600" cy="2052600"/>
          </a:xfrm>
          <a:prstGeom prst="rect">
            <a:avLst/>
          </a:prstGeom>
        </p:spPr>
        <p:txBody>
          <a:bodyPr lIns="91425" tIns="91425" rIns="91425" bIns="91425" anchor="b" anchorCtr="0">
            <a:noAutofit/>
          </a:bodyPr>
          <a:lstStyle/>
          <a:p>
            <a:pPr lvl="0" rtl="0">
              <a:spcBef>
                <a:spcPts val="0"/>
              </a:spcBef>
              <a:buNone/>
            </a:pPr>
            <a:r>
              <a:rPr lang="en" sz="9600">
                <a:solidFill>
                  <a:srgbClr val="000000"/>
                </a:solidFill>
                <a:latin typeface="Bree Serif"/>
                <a:ea typeface="Bree Serif"/>
                <a:cs typeface="Bree Serif"/>
                <a:sym typeface="Bree Serif"/>
              </a:rPr>
              <a:t>Out</a:t>
            </a:r>
            <a:r>
              <a:rPr lang="en" sz="9600">
                <a:solidFill>
                  <a:srgbClr val="3674FF"/>
                </a:solidFill>
                <a:latin typeface="Satisfy"/>
                <a:ea typeface="Satisfy"/>
                <a:cs typeface="Satisfy"/>
                <a:sym typeface="Satisfy"/>
              </a:rPr>
              <a:t>Write</a:t>
            </a:r>
          </a:p>
        </p:txBody>
      </p:sp>
      <p:pic>
        <p:nvPicPr>
          <p:cNvPr id="404" name="Shape 404" descr="Screen Shot 2017-02-07 at 1.41.48 PM.png"/>
          <p:cNvPicPr preferRelativeResize="0"/>
          <p:nvPr/>
        </p:nvPicPr>
        <p:blipFill>
          <a:blip r:embed="rId3">
            <a:alphaModFix/>
          </a:blip>
          <a:stretch>
            <a:fillRect/>
          </a:stretch>
        </p:blipFill>
        <p:spPr>
          <a:xfrm>
            <a:off x="7065937" y="1519549"/>
            <a:ext cx="1064925" cy="1052775"/>
          </a:xfrm>
          <a:prstGeom prst="rect">
            <a:avLst/>
          </a:prstGeom>
          <a:noFill/>
          <a:ln>
            <a:noFill/>
          </a:ln>
        </p:spPr>
      </p:pic>
      <p:sp>
        <p:nvSpPr>
          <p:cNvPr id="405" name="Shape 405"/>
          <p:cNvSpPr txBox="1"/>
          <p:nvPr/>
        </p:nvSpPr>
        <p:spPr>
          <a:xfrm>
            <a:off x="6608237" y="4734775"/>
            <a:ext cx="1980300" cy="228000"/>
          </a:xfrm>
          <a:prstGeom prst="rect">
            <a:avLst/>
          </a:prstGeom>
          <a:noFill/>
          <a:ln>
            <a:noFill/>
          </a:ln>
        </p:spPr>
        <p:txBody>
          <a:bodyPr lIns="91425" tIns="91425" rIns="91425" bIns="91425" anchor="t" anchorCtr="0">
            <a:noAutofit/>
          </a:bodyPr>
          <a:lstStyle/>
          <a:p>
            <a:pPr lvl="0" rtl="0">
              <a:spcBef>
                <a:spcPts val="0"/>
              </a:spcBef>
              <a:buNone/>
            </a:pPr>
            <a:r>
              <a:rPr lang="en" sz="1000"/>
              <a:t>Image from thenounproject.com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1861750"/>
            <a:ext cx="8520600" cy="841800"/>
          </a:xfrm>
          <a:prstGeom prst="rect">
            <a:avLst/>
          </a:prstGeom>
        </p:spPr>
        <p:txBody>
          <a:bodyPr lIns="91425" tIns="91425" rIns="91425" bIns="91425" anchor="ctr" anchorCtr="0">
            <a:noAutofit/>
          </a:bodyPr>
          <a:lstStyle/>
          <a:p>
            <a:pPr lvl="0">
              <a:spcBef>
                <a:spcPts val="0"/>
              </a:spcBef>
              <a:buNone/>
            </a:pPr>
            <a:r>
              <a:rPr lang="en" sz="6000">
                <a:latin typeface="Bree Serif"/>
                <a:ea typeface="Bree Serif"/>
                <a:cs typeface="Bree Serif"/>
                <a:sym typeface="Bree Serif"/>
              </a:rPr>
              <a:t>Design</a:t>
            </a:r>
            <a:r>
              <a:rPr lang="en"/>
              <a:t> </a:t>
            </a:r>
            <a:r>
              <a:rPr lang="en" sz="9600">
                <a:solidFill>
                  <a:srgbClr val="3674FF"/>
                </a:solidFill>
                <a:latin typeface="Satisfy"/>
                <a:ea typeface="Satisfy"/>
                <a:cs typeface="Satisfy"/>
                <a:sym typeface="Satisfy"/>
              </a:rPr>
              <a:t>Research</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latin typeface="Bree Serif"/>
                <a:ea typeface="Bree Serif"/>
                <a:cs typeface="Bree Serif"/>
                <a:sym typeface="Bree Serif"/>
              </a:rPr>
              <a:t>Participant:</a:t>
            </a:r>
            <a:r>
              <a:rPr lang="en"/>
              <a:t> </a:t>
            </a:r>
            <a:r>
              <a:rPr lang="en">
                <a:solidFill>
                  <a:srgbClr val="3674FF"/>
                </a:solidFill>
                <a:latin typeface="Satisfy"/>
                <a:ea typeface="Satisfy"/>
                <a:cs typeface="Satisfy"/>
                <a:sym typeface="Satisfy"/>
              </a:rPr>
              <a:t>AM</a:t>
            </a:r>
          </a:p>
        </p:txBody>
      </p:sp>
      <p:sp>
        <p:nvSpPr>
          <p:cNvPr id="137" name="Shape 137"/>
          <p:cNvSpPr txBox="1">
            <a:spLocks noGrp="1"/>
          </p:cNvSpPr>
          <p:nvPr>
            <p:ph type="body" idx="1"/>
          </p:nvPr>
        </p:nvSpPr>
        <p:spPr>
          <a:xfrm>
            <a:off x="1646175" y="1139850"/>
            <a:ext cx="7117500" cy="3285600"/>
          </a:xfrm>
          <a:prstGeom prst="rect">
            <a:avLst/>
          </a:prstGeom>
        </p:spPr>
        <p:txBody>
          <a:bodyPr lIns="91425" tIns="91425" rIns="91425" bIns="91425" anchor="t" anchorCtr="0">
            <a:noAutofit/>
          </a:bodyPr>
          <a:lstStyle/>
          <a:p>
            <a:pPr marL="514350" lvl="0" indent="-285750" rtl="0">
              <a:lnSpc>
                <a:spcPct val="200000"/>
              </a:lnSpc>
              <a:spcBef>
                <a:spcPts val="0"/>
              </a:spcBef>
              <a:spcAft>
                <a:spcPts val="0"/>
              </a:spcAft>
              <a:buFont typeface="Arial" panose="020B0604020202020204" pitchFamily="34" charset="0"/>
              <a:buChar char="•"/>
            </a:pPr>
            <a:r>
              <a:rPr lang="en" dirty="0"/>
              <a:t>New writer working on her first novel</a:t>
            </a:r>
          </a:p>
          <a:p>
            <a:pPr marL="514350" lvl="0" indent="-285750" rtl="0">
              <a:lnSpc>
                <a:spcPct val="200000"/>
              </a:lnSpc>
              <a:spcBef>
                <a:spcPts val="0"/>
              </a:spcBef>
              <a:spcAft>
                <a:spcPts val="0"/>
              </a:spcAft>
              <a:buFont typeface="Arial" panose="020B0604020202020204" pitchFamily="34" charset="0"/>
              <a:buChar char="•"/>
            </a:pPr>
            <a:r>
              <a:rPr lang="en" dirty="0"/>
              <a:t>Contextual inquiry</a:t>
            </a:r>
          </a:p>
          <a:p>
            <a:pPr marL="514350" lvl="0" indent="-285750" rtl="0">
              <a:lnSpc>
                <a:spcPct val="200000"/>
              </a:lnSpc>
              <a:spcBef>
                <a:spcPts val="0"/>
              </a:spcBef>
              <a:spcAft>
                <a:spcPts val="0"/>
              </a:spcAft>
              <a:buFont typeface="Arial" panose="020B0604020202020204" pitchFamily="34" charset="0"/>
              <a:buChar char="•"/>
            </a:pPr>
            <a:r>
              <a:rPr lang="en" dirty="0"/>
              <a:t>Works for a hour every evening</a:t>
            </a:r>
          </a:p>
          <a:p>
            <a:pPr marL="514350" lvl="0" indent="-285750" rtl="0">
              <a:lnSpc>
                <a:spcPct val="200000"/>
              </a:lnSpc>
              <a:spcBef>
                <a:spcPts val="0"/>
              </a:spcBef>
              <a:spcAft>
                <a:spcPts val="0"/>
              </a:spcAft>
              <a:buFont typeface="Arial" panose="020B0604020202020204" pitchFamily="34" charset="0"/>
              <a:buChar char="•"/>
            </a:pPr>
            <a:r>
              <a:rPr lang="en" dirty="0"/>
              <a:t>Writes outline in OneNote</a:t>
            </a:r>
          </a:p>
          <a:p>
            <a:pPr marL="514350" lvl="0" indent="-285750" rtl="0">
              <a:lnSpc>
                <a:spcPct val="200000"/>
              </a:lnSpc>
              <a:spcBef>
                <a:spcPts val="0"/>
              </a:spcBef>
              <a:spcAft>
                <a:spcPts val="0"/>
              </a:spcAft>
              <a:buFont typeface="Arial" panose="020B0604020202020204" pitchFamily="34" charset="0"/>
              <a:buChar char="•"/>
            </a:pPr>
            <a:r>
              <a:rPr lang="en" dirty="0"/>
              <a:t>Backup work on Google Drive</a:t>
            </a:r>
          </a:p>
          <a:p>
            <a:pPr lvl="0">
              <a:spcBef>
                <a:spcPts val="0"/>
              </a:spcBef>
              <a:buNone/>
            </a:pPr>
            <a:endParaRPr dirty="0"/>
          </a:p>
        </p:txBody>
      </p:sp>
      <p:pic>
        <p:nvPicPr>
          <p:cNvPr id="138" name="Shape 138"/>
          <p:cNvPicPr preferRelativeResize="0"/>
          <p:nvPr/>
        </p:nvPicPr>
        <p:blipFill>
          <a:blip r:embed="rId3">
            <a:alphaModFix/>
          </a:blip>
          <a:stretch>
            <a:fillRect/>
          </a:stretch>
        </p:blipFill>
        <p:spPr>
          <a:xfrm>
            <a:off x="462550" y="1242325"/>
            <a:ext cx="868774" cy="1132124"/>
          </a:xfrm>
          <a:prstGeom prst="rect">
            <a:avLst/>
          </a:prstGeom>
          <a:noFill/>
          <a:ln>
            <a:noFill/>
          </a:ln>
        </p:spPr>
      </p:pic>
      <p:sp>
        <p:nvSpPr>
          <p:cNvPr id="139" name="Shape 139"/>
          <p:cNvSpPr txBox="1"/>
          <p:nvPr/>
        </p:nvSpPr>
        <p:spPr>
          <a:xfrm>
            <a:off x="155450" y="2374450"/>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latin typeface="Bree Serif"/>
                <a:ea typeface="Bree Serif"/>
                <a:cs typeface="Bree Serif"/>
                <a:sym typeface="Bree Serif"/>
              </a:rPr>
              <a:t>Participant:</a:t>
            </a:r>
            <a:r>
              <a:rPr lang="en"/>
              <a:t> </a:t>
            </a:r>
            <a:r>
              <a:rPr lang="en">
                <a:solidFill>
                  <a:srgbClr val="3674FF"/>
                </a:solidFill>
                <a:latin typeface="Satisfy"/>
                <a:ea typeface="Satisfy"/>
                <a:cs typeface="Satisfy"/>
                <a:sym typeface="Satisfy"/>
              </a:rPr>
              <a:t>AB</a:t>
            </a:r>
          </a:p>
        </p:txBody>
      </p:sp>
      <p:sp>
        <p:nvSpPr>
          <p:cNvPr id="145" name="Shape 145"/>
          <p:cNvSpPr txBox="1">
            <a:spLocks noGrp="1"/>
          </p:cNvSpPr>
          <p:nvPr>
            <p:ph type="body" idx="1"/>
          </p:nvPr>
        </p:nvSpPr>
        <p:spPr>
          <a:xfrm>
            <a:off x="437200" y="1152475"/>
            <a:ext cx="71520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dirty="0"/>
              <a:t>Graduate student in library and information science</a:t>
            </a:r>
          </a:p>
          <a:p>
            <a:pPr marL="514350" lvl="0" indent="-285750" rtl="0">
              <a:lnSpc>
                <a:spcPct val="150000"/>
              </a:lnSpc>
              <a:spcBef>
                <a:spcPts val="0"/>
              </a:spcBef>
              <a:buFont typeface="Arial" panose="020B0604020202020204" pitchFamily="34" charset="0"/>
              <a:buChar char="•"/>
            </a:pPr>
            <a:r>
              <a:rPr lang="en" dirty="0"/>
              <a:t>studied poetry and creative writing at the University of Oregon and the Attic Institute</a:t>
            </a:r>
          </a:p>
          <a:p>
            <a:pPr marL="514350" lvl="0" indent="-285750" rtl="0">
              <a:lnSpc>
                <a:spcPct val="150000"/>
              </a:lnSpc>
              <a:spcBef>
                <a:spcPts val="0"/>
              </a:spcBef>
              <a:buFont typeface="Arial" panose="020B0604020202020204" pitchFamily="34" charset="0"/>
              <a:buChar char="•"/>
            </a:pPr>
            <a:r>
              <a:rPr lang="en" dirty="0"/>
              <a:t>Interviewed in person</a:t>
            </a:r>
          </a:p>
          <a:p>
            <a:pPr marL="514350" lvl="0" indent="-285750" rtl="0">
              <a:lnSpc>
                <a:spcPct val="150000"/>
              </a:lnSpc>
              <a:spcBef>
                <a:spcPts val="0"/>
              </a:spcBef>
              <a:buFont typeface="Arial" panose="020B0604020202020204" pitchFamily="34" charset="0"/>
              <a:buChar char="•"/>
            </a:pPr>
            <a:r>
              <a:rPr lang="en" dirty="0"/>
              <a:t>Emphasized the impact of writing groups</a:t>
            </a:r>
          </a:p>
          <a:p>
            <a:pPr marL="514350" lvl="0" indent="-285750" rtl="0">
              <a:lnSpc>
                <a:spcPct val="150000"/>
              </a:lnSpc>
              <a:spcBef>
                <a:spcPts val="0"/>
              </a:spcBef>
              <a:buFont typeface="Arial" panose="020B0604020202020204" pitchFamily="34" charset="0"/>
              <a:buChar char="•"/>
            </a:pPr>
            <a:r>
              <a:rPr lang="en" dirty="0"/>
              <a:t>Handwrites in a notebook</a:t>
            </a:r>
          </a:p>
        </p:txBody>
      </p:sp>
      <p:pic>
        <p:nvPicPr>
          <p:cNvPr id="146" name="Shape 146"/>
          <p:cNvPicPr preferRelativeResize="0"/>
          <p:nvPr/>
        </p:nvPicPr>
        <p:blipFill>
          <a:blip r:embed="rId3">
            <a:alphaModFix/>
          </a:blip>
          <a:stretch>
            <a:fillRect/>
          </a:stretch>
        </p:blipFill>
        <p:spPr>
          <a:xfrm>
            <a:off x="7876299" y="1152475"/>
            <a:ext cx="955999" cy="1072049"/>
          </a:xfrm>
          <a:prstGeom prst="rect">
            <a:avLst/>
          </a:prstGeom>
          <a:noFill/>
          <a:ln>
            <a:noFill/>
          </a:ln>
        </p:spPr>
      </p:pic>
      <p:sp>
        <p:nvSpPr>
          <p:cNvPr id="147" name="Shape 147"/>
          <p:cNvSpPr txBox="1"/>
          <p:nvPr/>
        </p:nvSpPr>
        <p:spPr>
          <a:xfrm>
            <a:off x="7643575" y="2152250"/>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latin typeface="Bree Serif"/>
                <a:ea typeface="Bree Serif"/>
                <a:cs typeface="Bree Serif"/>
                <a:sym typeface="Bree Serif"/>
              </a:rPr>
              <a:t>Participant:</a:t>
            </a:r>
            <a:r>
              <a:rPr lang="en"/>
              <a:t> </a:t>
            </a:r>
            <a:r>
              <a:rPr lang="en">
                <a:solidFill>
                  <a:srgbClr val="3674FF"/>
                </a:solidFill>
                <a:latin typeface="Satisfy"/>
                <a:ea typeface="Satisfy"/>
                <a:cs typeface="Satisfy"/>
                <a:sym typeface="Satisfy"/>
              </a:rPr>
              <a:t>CT</a:t>
            </a:r>
          </a:p>
        </p:txBody>
      </p:sp>
      <p:sp>
        <p:nvSpPr>
          <p:cNvPr id="153" name="Shape 153"/>
          <p:cNvSpPr txBox="1">
            <a:spLocks noGrp="1"/>
          </p:cNvSpPr>
          <p:nvPr>
            <p:ph type="body" idx="1"/>
          </p:nvPr>
        </p:nvSpPr>
        <p:spPr>
          <a:xfrm>
            <a:off x="1700850" y="1152475"/>
            <a:ext cx="7131600" cy="3416400"/>
          </a:xfrm>
          <a:prstGeom prst="rect">
            <a:avLst/>
          </a:prstGeom>
        </p:spPr>
        <p:txBody>
          <a:bodyPr lIns="91425" tIns="91425" rIns="91425" bIns="91425" anchor="t" anchorCtr="0">
            <a:noAutofit/>
          </a:bodyPr>
          <a:lstStyle/>
          <a:p>
            <a:pPr marL="514350" lvl="0" indent="-285750" rtl="0">
              <a:lnSpc>
                <a:spcPct val="200000"/>
              </a:lnSpc>
              <a:spcBef>
                <a:spcPts val="0"/>
              </a:spcBef>
              <a:spcAft>
                <a:spcPts val="0"/>
              </a:spcAft>
              <a:buFont typeface="Arial" panose="020B0604020202020204" pitchFamily="34" charset="0"/>
              <a:buChar char="•"/>
            </a:pPr>
            <a:r>
              <a:rPr lang="en" dirty="0"/>
              <a:t>Professional writer and writing educator</a:t>
            </a:r>
          </a:p>
          <a:p>
            <a:pPr marL="514350" lvl="0" indent="-285750" rtl="0">
              <a:lnSpc>
                <a:spcPct val="200000"/>
              </a:lnSpc>
              <a:spcBef>
                <a:spcPts val="0"/>
              </a:spcBef>
              <a:spcAft>
                <a:spcPts val="0"/>
              </a:spcAft>
              <a:buFont typeface="Arial" panose="020B0604020202020204" pitchFamily="34" charset="0"/>
              <a:buChar char="•"/>
            </a:pPr>
            <a:r>
              <a:rPr lang="en" dirty="0"/>
              <a:t>Interviewed over email</a:t>
            </a:r>
          </a:p>
          <a:p>
            <a:pPr marL="514350" lvl="0" indent="-285750" rtl="0">
              <a:lnSpc>
                <a:spcPct val="200000"/>
              </a:lnSpc>
              <a:spcBef>
                <a:spcPts val="0"/>
              </a:spcBef>
              <a:spcAft>
                <a:spcPts val="0"/>
              </a:spcAft>
              <a:buFont typeface="Arial" panose="020B0604020202020204" pitchFamily="34" charset="0"/>
              <a:buChar char="•"/>
            </a:pPr>
            <a:r>
              <a:rPr lang="en" dirty="0"/>
              <a:t>Only writes when she wants or needs to</a:t>
            </a:r>
          </a:p>
          <a:p>
            <a:pPr marL="514350" lvl="0" indent="-285750" rtl="0">
              <a:lnSpc>
                <a:spcPct val="200000"/>
              </a:lnSpc>
              <a:spcBef>
                <a:spcPts val="0"/>
              </a:spcBef>
              <a:spcAft>
                <a:spcPts val="0"/>
              </a:spcAft>
              <a:buFont typeface="Arial" panose="020B0604020202020204" pitchFamily="34" charset="0"/>
              <a:buChar char="•"/>
            </a:pPr>
            <a:r>
              <a:rPr lang="en" dirty="0"/>
              <a:t>Expressed a desire for more detailed version control</a:t>
            </a:r>
          </a:p>
          <a:p>
            <a:pPr marL="514350" lvl="0" indent="-285750" rtl="0">
              <a:lnSpc>
                <a:spcPct val="200000"/>
              </a:lnSpc>
              <a:spcBef>
                <a:spcPts val="0"/>
              </a:spcBef>
              <a:spcAft>
                <a:spcPts val="0"/>
              </a:spcAft>
              <a:buFont typeface="Arial" panose="020B0604020202020204" pitchFamily="34" charset="0"/>
              <a:buChar char="•"/>
            </a:pPr>
            <a:r>
              <a:rPr lang="en" dirty="0"/>
              <a:t>Suggests a more specific outlining tool than a word processor</a:t>
            </a:r>
          </a:p>
        </p:txBody>
      </p:sp>
      <p:pic>
        <p:nvPicPr>
          <p:cNvPr id="154" name="Shape 154"/>
          <p:cNvPicPr preferRelativeResize="0"/>
          <p:nvPr/>
        </p:nvPicPr>
        <p:blipFill>
          <a:blip r:embed="rId3">
            <a:alphaModFix/>
          </a:blip>
          <a:stretch>
            <a:fillRect/>
          </a:stretch>
        </p:blipFill>
        <p:spPr>
          <a:xfrm>
            <a:off x="438202" y="1234424"/>
            <a:ext cx="1013120" cy="1175349"/>
          </a:xfrm>
          <a:prstGeom prst="rect">
            <a:avLst/>
          </a:prstGeom>
          <a:noFill/>
          <a:ln>
            <a:noFill/>
          </a:ln>
        </p:spPr>
      </p:pic>
      <p:sp>
        <p:nvSpPr>
          <p:cNvPr id="155" name="Shape 155"/>
          <p:cNvSpPr txBox="1"/>
          <p:nvPr/>
        </p:nvSpPr>
        <p:spPr>
          <a:xfrm>
            <a:off x="227750" y="2300675"/>
            <a:ext cx="1638300" cy="301200"/>
          </a:xfrm>
          <a:prstGeom prst="rect">
            <a:avLst/>
          </a:prstGeom>
          <a:noFill/>
          <a:ln>
            <a:noFill/>
          </a:ln>
        </p:spPr>
        <p:txBody>
          <a:bodyPr lIns="91425" tIns="91425" rIns="91425" bIns="91425" anchor="t" anchorCtr="0">
            <a:noAutofit/>
          </a:bodyPr>
          <a:lstStyle/>
          <a:p>
            <a:pPr lvl="0" rtl="0">
              <a:spcBef>
                <a:spcPts val="0"/>
              </a:spcBef>
              <a:buNone/>
            </a:pPr>
            <a:r>
              <a:rPr lang="en" sz="1200"/>
              <a:t>thenounproject.com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p:nvPr/>
        </p:nvSpPr>
        <p:spPr>
          <a:xfrm>
            <a:off x="120475" y="120450"/>
            <a:ext cx="8925900" cy="4902600"/>
          </a:xfrm>
          <a:prstGeom prst="round2DiagRect">
            <a:avLst>
              <a:gd name="adj1" fmla="val 16667"/>
              <a:gd name="adj2" fmla="val 0"/>
            </a:avLst>
          </a:prstGeom>
          <a:solidFill>
            <a:srgbClr val="F7EFD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txBox="1">
            <a:spLocks noGrp="1"/>
          </p:cNvSpPr>
          <p:nvPr>
            <p:ph type="title"/>
          </p:nvPr>
        </p:nvSpPr>
        <p:spPr>
          <a:xfrm>
            <a:off x="311700" y="1481625"/>
            <a:ext cx="8520600" cy="1987500"/>
          </a:xfrm>
          <a:prstGeom prst="rect">
            <a:avLst/>
          </a:prstGeom>
        </p:spPr>
        <p:txBody>
          <a:bodyPr lIns="91425" tIns="91425" rIns="91425" bIns="91425" anchor="ctr" anchorCtr="0">
            <a:noAutofit/>
          </a:bodyPr>
          <a:lstStyle/>
          <a:p>
            <a:pPr lvl="0">
              <a:spcBef>
                <a:spcPts val="0"/>
              </a:spcBef>
              <a:buNone/>
            </a:pPr>
            <a:r>
              <a:rPr lang="en" sz="6000">
                <a:solidFill>
                  <a:srgbClr val="000000"/>
                </a:solidFill>
                <a:latin typeface="Bree Serif"/>
                <a:ea typeface="Bree Serif"/>
                <a:cs typeface="Bree Serif"/>
                <a:sym typeface="Bree Serif"/>
              </a:rPr>
              <a:t>Six </a:t>
            </a:r>
            <a:r>
              <a:rPr lang="en" sz="9600">
                <a:solidFill>
                  <a:srgbClr val="3674FF"/>
                </a:solidFill>
                <a:latin typeface="Satisfy"/>
                <a:ea typeface="Satisfy"/>
                <a:cs typeface="Satisfy"/>
                <a:sym typeface="Satisfy"/>
              </a:rPr>
              <a:t>Tasks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979</Words>
  <Application>Microsoft Office PowerPoint</Application>
  <PresentationFormat>On-screen Show (16:9)</PresentationFormat>
  <Paragraphs>146</Paragraphs>
  <Slides>42</Slides>
  <Notes>42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Arial</vt:lpstr>
      <vt:lpstr>Bree Serif</vt:lpstr>
      <vt:lpstr>Helvetica</vt:lpstr>
      <vt:lpstr>Satisfy</vt:lpstr>
      <vt:lpstr>simple-light-2</vt:lpstr>
      <vt:lpstr>simple-light-2</vt:lpstr>
      <vt:lpstr>OutWrite</vt:lpstr>
      <vt:lpstr>Meet the writer!</vt:lpstr>
      <vt:lpstr>The problem</vt:lpstr>
      <vt:lpstr>The solution!</vt:lpstr>
      <vt:lpstr>Design Research</vt:lpstr>
      <vt:lpstr>Participant: AM</vt:lpstr>
      <vt:lpstr>Participant: AB</vt:lpstr>
      <vt:lpstr>Participant: CT</vt:lpstr>
      <vt:lpstr>Six Tasks</vt:lpstr>
      <vt:lpstr>Task 1:  Outline plots and characters</vt:lpstr>
      <vt:lpstr>Task 2: Take notes on the go</vt:lpstr>
      <vt:lpstr>Task 3: Draw inspiration from music</vt:lpstr>
      <vt:lpstr>Task 4: Draw inspiration from reading</vt:lpstr>
      <vt:lpstr>Task 5: Meet other authors</vt:lpstr>
      <vt:lpstr>Task 6: Develop characters through role play</vt:lpstr>
      <vt:lpstr>Three Designs </vt:lpstr>
      <vt:lpstr>Design 1:  Phone app with desktop compatibility</vt:lpstr>
      <vt:lpstr>Quick Notes</vt:lpstr>
      <vt:lpstr>Character Bios</vt:lpstr>
      <vt:lpstr>Forums</vt:lpstr>
      <vt:lpstr>Design 2:  Stand-alone phone app</vt:lpstr>
      <vt:lpstr>OutlineIt</vt:lpstr>
      <vt:lpstr>QuickNotes </vt:lpstr>
      <vt:lpstr>Music</vt:lpstr>
      <vt:lpstr>Library</vt:lpstr>
      <vt:lpstr>Design 3:  Stand-alone desktop app</vt:lpstr>
      <vt:lpstr>Outline</vt:lpstr>
      <vt:lpstr>Notes</vt:lpstr>
      <vt:lpstr>Discover Music</vt:lpstr>
      <vt:lpstr>Discover Books</vt:lpstr>
      <vt:lpstr>Selected Design </vt:lpstr>
      <vt:lpstr>Selected Design</vt:lpstr>
      <vt:lpstr>Storyboard 1</vt:lpstr>
      <vt:lpstr>Storyboard 1 (cont.)</vt:lpstr>
      <vt:lpstr>Storyboard 1 (cont.)</vt:lpstr>
      <vt:lpstr>Storyboard 1 (cont.)</vt:lpstr>
      <vt:lpstr>Storyboard 2</vt:lpstr>
      <vt:lpstr>Storyboard 2 (cont.)</vt:lpstr>
      <vt:lpstr>Storyboard 2 (cont.)</vt:lpstr>
      <vt:lpstr>Storyboard 2 (cont.)</vt:lpstr>
      <vt:lpstr>Summary</vt:lpstr>
      <vt:lpstr>OutWrite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OutWrite</dc:title>
  <cp:lastModifiedBy>Kevin Jung</cp:lastModifiedBy>
  <cp:revision>3</cp:revision>
  <dcterms:modified xsi:type="dcterms:W3CDTF">2017-02-09T03:54:59Z</dcterms:modified>
</cp:coreProperties>
</file>